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Canva Sans Bold" panose="020B0604020202020204" charset="0"/>
      <p:regular r:id="rId14"/>
    </p:embeddedFont>
    <p:embeddedFont>
      <p:font typeface="ABeeZee" panose="020B0604020202020204" charset="0"/>
      <p:regular r:id="rId15"/>
    </p:embeddedFont>
    <p:embeddedFont>
      <p:font typeface="Canva Sans" panose="020B0604020202020204" charset="0"/>
      <p:regular r:id="rId16"/>
    </p:embeddedFont>
    <p:embeddedFont>
      <p:font typeface="Open Sans Bold" panose="020B0604020202020204" charset="0"/>
      <p:regular r:id="rId17"/>
    </p:embeddedFont>
    <p:embeddedFont>
      <p:font typeface="Solway" panose="020B0604020202020204" charset="0"/>
      <p:regular r:id="rId18"/>
    </p:embeddedFont>
    <p:embeddedFont>
      <p:font typeface="Open Sans Bold Italics" panose="020B0604020202020204" charset="0"/>
      <p:regular r:id="rId19"/>
    </p:embeddedFont>
    <p:embeddedFont>
      <p:font typeface="Bebas Neue Bold" panose="020B0604020202020204" charset="0"/>
      <p:regular r:id="rId20"/>
    </p:embeddedFont>
    <p:embeddedFont>
      <p:font typeface="Open Sans"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27" d="100"/>
          <a:sy n="27" d="100"/>
        </p:scale>
        <p:origin x="-102" y="-6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presProps" Target="presProps.xml"/></Relationships>
</file>

<file path=ppt/media/image1.jpeg>
</file>

<file path=ppt/media/image10.png>
</file>

<file path=ppt/media/image11.png>
</file>

<file path=ppt/media/image11.svg>
</file>

<file path=ppt/media/image12.png>
</file>

<file path=ppt/media/image13.jpeg>
</file>

<file path=ppt/media/image14.png>
</file>

<file path=ppt/media/image15.png>
</file>

<file path=ppt/media/image16.jpeg>
</file>

<file path=ppt/media/image17.png>
</file>

<file path=ppt/media/image17.svg>
</file>

<file path=ppt/media/image18.png>
</file>

<file path=ppt/media/image19.png>
</file>

<file path=ppt/media/image2.png>
</file>

<file path=ppt/media/image20.png>
</file>

<file path=ppt/media/image24.svg>
</file>

<file path=ppt/media/image26.svg>
</file>

<file path=ppt/media/image28.svg>
</file>

<file path=ppt/media/image3.png>
</file>

<file path=ppt/media/image4.png>
</file>

<file path=ppt/media/image5.png>
</file>

<file path=ppt/media/image5.svg>
</file>

<file path=ppt/media/image6.png>
</file>

<file path=ppt/media/image7.png>
</file>

<file path=ppt/media/image7.svg>
</file>

<file path=ppt/media/image8.png>
</file>

<file path=ppt/media/image9.jpe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5.png"/><Relationship Id="rId12"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7.pn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png"/><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10.png"/><Relationship Id="rId7"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5.png"/><Relationship Id="rId10" Type="http://schemas.openxmlformats.org/officeDocument/2006/relationships/image" Target="../media/image17.svg"/><Relationship Id="rId4" Type="http://schemas.openxmlformats.org/officeDocument/2006/relationships/image" Target="../media/image11.png"/><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3.jpeg"/><Relationship Id="rId7"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11.png"/><Relationship Id="rId10" Type="http://schemas.openxmlformats.org/officeDocument/2006/relationships/image" Target="../media/image9.svg"/><Relationship Id="rId4" Type="http://schemas.openxmlformats.org/officeDocument/2006/relationships/image" Target="../media/image14.png"/><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3.jpeg"/><Relationship Id="rId7" Type="http://schemas.openxmlformats.org/officeDocument/2006/relationships/image" Target="../media/image5.png"/><Relationship Id="rId2" Type="http://schemas.openxmlformats.org/officeDocument/2006/relationships/image" Target="../media/image16.jpeg"/><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9.svg"/><Relationship Id="rId4" Type="http://schemas.openxmlformats.org/officeDocument/2006/relationships/image" Target="../media/image14.pn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3.jpeg"/><Relationship Id="rId7" Type="http://schemas.openxmlformats.org/officeDocument/2006/relationships/image" Target="../media/image7.svg"/><Relationship Id="rId2" Type="http://schemas.openxmlformats.org/officeDocument/2006/relationships/image" Target="../media/image16.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image" Target="../media/image14.png"/><Relationship Id="rId9"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18.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19.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10.png"/><Relationship Id="rId7"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5.png"/><Relationship Id="rId10" Type="http://schemas.openxmlformats.org/officeDocument/2006/relationships/image" Target="../media/image28.svg"/><Relationship Id="rId4" Type="http://schemas.openxmlformats.org/officeDocument/2006/relationships/image" Target="../media/image11.png"/><Relationship Id="rId9"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2233824" y="200682"/>
            <a:ext cx="3585683" cy="10676970"/>
          </a:xfrm>
          <a:custGeom>
            <a:avLst/>
            <a:gdLst/>
            <a:ahLst/>
            <a:cxnLst/>
            <a:rect l="l" t="t" r="r" b="b"/>
            <a:pathLst>
              <a:path w="3585683" h="10676970">
                <a:moveTo>
                  <a:pt x="0" y="0"/>
                </a:moveTo>
                <a:lnTo>
                  <a:pt x="3585683" y="0"/>
                </a:lnTo>
                <a:lnTo>
                  <a:pt x="3585683" y="10676971"/>
                </a:lnTo>
                <a:lnTo>
                  <a:pt x="0" y="10676971"/>
                </a:lnTo>
                <a:lnTo>
                  <a:pt x="0" y="0"/>
                </a:lnTo>
                <a:close/>
              </a:path>
            </a:pathLst>
          </a:custGeom>
          <a:blipFill>
            <a:blip r:embed="rId3">
              <a:alphaModFix amt="21999"/>
            </a:blip>
            <a:stretch>
              <a:fillRect/>
            </a:stretch>
          </a:blipFill>
        </p:spPr>
      </p:sp>
      <p:sp>
        <p:nvSpPr>
          <p:cNvPr id="4" name="Freeform 4"/>
          <p:cNvSpPr/>
          <p:nvPr/>
        </p:nvSpPr>
        <p:spPr>
          <a:xfrm flipH="1">
            <a:off x="15511796" y="-464300"/>
            <a:ext cx="6210305" cy="10287000"/>
          </a:xfrm>
          <a:custGeom>
            <a:avLst/>
            <a:gdLst/>
            <a:ahLst/>
            <a:cxnLst/>
            <a:rect l="l" t="t" r="r" b="b"/>
            <a:pathLst>
              <a:path w="6210305" h="10287000">
                <a:moveTo>
                  <a:pt x="6210304" y="0"/>
                </a:moveTo>
                <a:lnTo>
                  <a:pt x="0" y="0"/>
                </a:lnTo>
                <a:lnTo>
                  <a:pt x="0" y="10287000"/>
                </a:lnTo>
                <a:lnTo>
                  <a:pt x="6210304" y="10287000"/>
                </a:lnTo>
                <a:lnTo>
                  <a:pt x="6210304" y="0"/>
                </a:lnTo>
                <a:close/>
              </a:path>
            </a:pathLst>
          </a:custGeom>
          <a:blipFill>
            <a:blip r:embed="rId4"/>
            <a:stretch>
              <a:fillRect l="-107" r="-107"/>
            </a:stretch>
          </a:blipFill>
        </p:spPr>
      </p:sp>
      <p:sp>
        <p:nvSpPr>
          <p:cNvPr id="5" name="Freeform 5"/>
          <p:cNvSpPr/>
          <p:nvPr/>
        </p:nvSpPr>
        <p:spPr>
          <a:xfrm>
            <a:off x="11118056" y="1422505"/>
            <a:ext cx="1658636" cy="989135"/>
          </a:xfrm>
          <a:custGeom>
            <a:avLst/>
            <a:gdLst/>
            <a:ahLst/>
            <a:cxnLst/>
            <a:rect l="l" t="t" r="r" b="b"/>
            <a:pathLst>
              <a:path w="1658636" h="989135">
                <a:moveTo>
                  <a:pt x="0" y="0"/>
                </a:moveTo>
                <a:lnTo>
                  <a:pt x="1658636" y="0"/>
                </a:lnTo>
                <a:lnTo>
                  <a:pt x="1658636" y="989135"/>
                </a:lnTo>
                <a:lnTo>
                  <a:pt x="0" y="989135"/>
                </a:lnTo>
                <a:lnTo>
                  <a:pt x="0" y="0"/>
                </a:lnTo>
                <a:close/>
              </a:path>
            </a:pathLst>
          </a:custGeom>
          <a:blipFill>
            <a:blip r:embed="rId5">
              <a:alphaModFix amt="43000"/>
              <a:extLst>
                <a:ext uri="{96DAC541-7B7A-43D3-8B79-37D633B846F1}">
                  <asvg:svgBlip xmlns:asvg="http://schemas.microsoft.com/office/drawing/2016/SVG/main" xmlns="" r:embed="rId6"/>
                </a:ext>
              </a:extLst>
            </a:blip>
            <a:stretch>
              <a:fillRect/>
            </a:stretch>
          </a:blipFill>
        </p:spPr>
      </p:sp>
      <p:sp>
        <p:nvSpPr>
          <p:cNvPr id="6" name="Freeform 6"/>
          <p:cNvSpPr/>
          <p:nvPr/>
        </p:nvSpPr>
        <p:spPr>
          <a:xfrm flipH="1" flipV="1">
            <a:off x="4113231" y="927938"/>
            <a:ext cx="1658636" cy="989135"/>
          </a:xfrm>
          <a:custGeom>
            <a:avLst/>
            <a:gdLst/>
            <a:ahLst/>
            <a:cxnLst/>
            <a:rect l="l" t="t" r="r" b="b"/>
            <a:pathLst>
              <a:path w="1658636" h="989135">
                <a:moveTo>
                  <a:pt x="1658636" y="989134"/>
                </a:moveTo>
                <a:lnTo>
                  <a:pt x="0" y="989134"/>
                </a:lnTo>
                <a:lnTo>
                  <a:pt x="0" y="0"/>
                </a:lnTo>
                <a:lnTo>
                  <a:pt x="1658636" y="0"/>
                </a:lnTo>
                <a:lnTo>
                  <a:pt x="1658636" y="989134"/>
                </a:lnTo>
                <a:close/>
              </a:path>
            </a:pathLst>
          </a:custGeom>
          <a:blipFill>
            <a:blip r:embed="rId5">
              <a:alphaModFix amt="24000"/>
              <a:extLst>
                <a:ext uri="{96DAC541-7B7A-43D3-8B79-37D633B846F1}">
                  <asvg:svgBlip xmlns:asvg="http://schemas.microsoft.com/office/drawing/2016/SVG/main" xmlns="" r:embed="rId6"/>
                </a:ext>
              </a:extLst>
            </a:blip>
            <a:stretch>
              <a:fillRect/>
            </a:stretch>
          </a:blipFill>
        </p:spPr>
      </p:sp>
      <p:grpSp>
        <p:nvGrpSpPr>
          <p:cNvPr id="7" name="Group 7"/>
          <p:cNvGrpSpPr/>
          <p:nvPr/>
        </p:nvGrpSpPr>
        <p:grpSpPr>
          <a:xfrm>
            <a:off x="6199595" y="8766745"/>
            <a:ext cx="4918461" cy="781168"/>
            <a:chOff x="0" y="0"/>
            <a:chExt cx="2280852" cy="362253"/>
          </a:xfrm>
        </p:grpSpPr>
        <p:sp>
          <p:nvSpPr>
            <p:cNvPr id="8" name="Freeform 8"/>
            <p:cNvSpPr/>
            <p:nvPr/>
          </p:nvSpPr>
          <p:spPr>
            <a:xfrm>
              <a:off x="0" y="0"/>
              <a:ext cx="2280852" cy="362253"/>
            </a:xfrm>
            <a:custGeom>
              <a:avLst/>
              <a:gdLst/>
              <a:ahLst/>
              <a:cxnLst/>
              <a:rect l="l" t="t" r="r" b="b"/>
              <a:pathLst>
                <a:path w="2280852" h="362253">
                  <a:moveTo>
                    <a:pt x="0" y="0"/>
                  </a:moveTo>
                  <a:lnTo>
                    <a:pt x="2280852" y="0"/>
                  </a:lnTo>
                  <a:lnTo>
                    <a:pt x="2280852" y="362253"/>
                  </a:lnTo>
                  <a:lnTo>
                    <a:pt x="0" y="362253"/>
                  </a:lnTo>
                  <a:close/>
                </a:path>
              </a:pathLst>
            </a:custGeom>
            <a:solidFill>
              <a:srgbClr val="E41F1F">
                <a:alpha val="68627"/>
              </a:srgbClr>
            </a:solidFill>
          </p:spPr>
        </p:sp>
      </p:grpSp>
      <p:sp>
        <p:nvSpPr>
          <p:cNvPr id="9" name="Freeform 9"/>
          <p:cNvSpPr/>
          <p:nvPr/>
        </p:nvSpPr>
        <p:spPr>
          <a:xfrm>
            <a:off x="16652052" y="1202725"/>
            <a:ext cx="2791301" cy="2791301"/>
          </a:xfrm>
          <a:custGeom>
            <a:avLst/>
            <a:gdLst/>
            <a:ahLst/>
            <a:cxnLst/>
            <a:rect l="l" t="t" r="r" b="b"/>
            <a:pathLst>
              <a:path w="2791301" h="2791301">
                <a:moveTo>
                  <a:pt x="0" y="0"/>
                </a:moveTo>
                <a:lnTo>
                  <a:pt x="2791301" y="0"/>
                </a:lnTo>
                <a:lnTo>
                  <a:pt x="2791301" y="2791302"/>
                </a:lnTo>
                <a:lnTo>
                  <a:pt x="0" y="2791302"/>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10" name="Freeform 10"/>
          <p:cNvSpPr/>
          <p:nvPr/>
        </p:nvSpPr>
        <p:spPr>
          <a:xfrm>
            <a:off x="16376360" y="927938"/>
            <a:ext cx="2791301" cy="2791301"/>
          </a:xfrm>
          <a:custGeom>
            <a:avLst/>
            <a:gdLst/>
            <a:ahLst/>
            <a:cxnLst/>
            <a:rect l="l" t="t" r="r" b="b"/>
            <a:pathLst>
              <a:path w="2791301" h="2791301">
                <a:moveTo>
                  <a:pt x="0" y="0"/>
                </a:moveTo>
                <a:lnTo>
                  <a:pt x="2791302" y="0"/>
                </a:lnTo>
                <a:lnTo>
                  <a:pt x="2791302" y="2791301"/>
                </a:lnTo>
                <a:lnTo>
                  <a:pt x="0" y="2791301"/>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1" name="Freeform 11"/>
          <p:cNvSpPr/>
          <p:nvPr/>
        </p:nvSpPr>
        <p:spPr>
          <a:xfrm>
            <a:off x="-1395651" y="200682"/>
            <a:ext cx="2791301" cy="2791301"/>
          </a:xfrm>
          <a:custGeom>
            <a:avLst/>
            <a:gdLst/>
            <a:ahLst/>
            <a:cxnLst/>
            <a:rect l="l" t="t" r="r" b="b"/>
            <a:pathLst>
              <a:path w="2791301" h="2791301">
                <a:moveTo>
                  <a:pt x="0" y="0"/>
                </a:moveTo>
                <a:lnTo>
                  <a:pt x="2791302" y="0"/>
                </a:lnTo>
                <a:lnTo>
                  <a:pt x="2791302" y="2791302"/>
                </a:lnTo>
                <a:lnTo>
                  <a:pt x="0" y="2791302"/>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12" name="Freeform 12"/>
          <p:cNvSpPr/>
          <p:nvPr/>
        </p:nvSpPr>
        <p:spPr>
          <a:xfrm>
            <a:off x="-1395651" y="0"/>
            <a:ext cx="2791301" cy="2791301"/>
          </a:xfrm>
          <a:custGeom>
            <a:avLst/>
            <a:gdLst/>
            <a:ahLst/>
            <a:cxnLst/>
            <a:rect l="l" t="t" r="r" b="b"/>
            <a:pathLst>
              <a:path w="2791301" h="2791301">
                <a:moveTo>
                  <a:pt x="0" y="0"/>
                </a:moveTo>
                <a:lnTo>
                  <a:pt x="2791302" y="0"/>
                </a:lnTo>
                <a:lnTo>
                  <a:pt x="2791302" y="2791301"/>
                </a:lnTo>
                <a:lnTo>
                  <a:pt x="0" y="2791301"/>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3" name="Freeform 13"/>
          <p:cNvSpPr/>
          <p:nvPr/>
        </p:nvSpPr>
        <p:spPr>
          <a:xfrm>
            <a:off x="-740755" y="7099928"/>
            <a:ext cx="4853986" cy="4114800"/>
          </a:xfrm>
          <a:custGeom>
            <a:avLst/>
            <a:gdLst/>
            <a:ahLst/>
            <a:cxnLst/>
            <a:rect l="l" t="t" r="r" b="b"/>
            <a:pathLst>
              <a:path w="4853986" h="4114800">
                <a:moveTo>
                  <a:pt x="0" y="0"/>
                </a:moveTo>
                <a:lnTo>
                  <a:pt x="4853986" y="0"/>
                </a:lnTo>
                <a:lnTo>
                  <a:pt x="4853986" y="4114800"/>
                </a:lnTo>
                <a:lnTo>
                  <a:pt x="0" y="4114800"/>
                </a:lnTo>
                <a:lnTo>
                  <a:pt x="0" y="0"/>
                </a:lnTo>
                <a:close/>
              </a:path>
            </a:pathLst>
          </a:custGeom>
          <a:blipFill>
            <a:blip r:embed="rId11">
              <a:extLst>
                <a:ext uri="{96DAC541-7B7A-43D3-8B79-37D633B846F1}">
                  <asvg:svgBlip xmlns:asvg="http://schemas.microsoft.com/office/drawing/2016/SVG/main" xmlns="" r:embed="rId12"/>
                </a:ext>
              </a:extLst>
            </a:blip>
            <a:stretch>
              <a:fillRect/>
            </a:stretch>
          </a:blipFill>
        </p:spPr>
      </p:sp>
      <p:sp>
        <p:nvSpPr>
          <p:cNvPr id="14" name="Freeform 14"/>
          <p:cNvSpPr/>
          <p:nvPr/>
        </p:nvSpPr>
        <p:spPr>
          <a:xfrm>
            <a:off x="6660099" y="2846373"/>
            <a:ext cx="3997452" cy="2944790"/>
          </a:xfrm>
          <a:custGeom>
            <a:avLst/>
            <a:gdLst/>
            <a:ahLst/>
            <a:cxnLst/>
            <a:rect l="l" t="t" r="r" b="b"/>
            <a:pathLst>
              <a:path w="3997452" h="2944790">
                <a:moveTo>
                  <a:pt x="0" y="0"/>
                </a:moveTo>
                <a:lnTo>
                  <a:pt x="3997452" y="0"/>
                </a:lnTo>
                <a:lnTo>
                  <a:pt x="3997452" y="2944790"/>
                </a:lnTo>
                <a:lnTo>
                  <a:pt x="0" y="2944790"/>
                </a:lnTo>
                <a:lnTo>
                  <a:pt x="0" y="0"/>
                </a:lnTo>
                <a:close/>
              </a:path>
            </a:pathLst>
          </a:custGeom>
          <a:blipFill>
            <a:blip r:embed="rId13"/>
            <a:stretch>
              <a:fillRect/>
            </a:stretch>
          </a:blipFill>
        </p:spPr>
      </p:sp>
      <p:sp>
        <p:nvSpPr>
          <p:cNvPr id="15" name="TextBox 15"/>
          <p:cNvSpPr txBox="1"/>
          <p:nvPr/>
        </p:nvSpPr>
        <p:spPr>
          <a:xfrm>
            <a:off x="3357229" y="5934237"/>
            <a:ext cx="11573541" cy="1615378"/>
          </a:xfrm>
          <a:prstGeom prst="rect">
            <a:avLst/>
          </a:prstGeom>
        </p:spPr>
        <p:txBody>
          <a:bodyPr lIns="0" tIns="0" rIns="0" bIns="0" rtlCol="0" anchor="t">
            <a:spAutoFit/>
          </a:bodyPr>
          <a:lstStyle/>
          <a:p>
            <a:pPr algn="ctr">
              <a:lnSpc>
                <a:spcPts val="6513"/>
              </a:lnSpc>
              <a:spcBef>
                <a:spcPct val="0"/>
              </a:spcBef>
            </a:pPr>
            <a:r>
              <a:rPr lang="en-US" sz="4652">
                <a:solidFill>
                  <a:srgbClr val="FFFFFF"/>
                </a:solidFill>
                <a:latin typeface="Open Sans Bold Italics"/>
              </a:rPr>
              <a:t>Evolutionary Neural Networks in Algorithmic Art and Music Composition </a:t>
            </a:r>
          </a:p>
        </p:txBody>
      </p:sp>
      <p:sp>
        <p:nvSpPr>
          <p:cNvPr id="16" name="TextBox 16"/>
          <p:cNvSpPr txBox="1"/>
          <p:nvPr/>
        </p:nvSpPr>
        <p:spPr>
          <a:xfrm>
            <a:off x="6199595" y="8907007"/>
            <a:ext cx="4918461" cy="443494"/>
          </a:xfrm>
          <a:prstGeom prst="rect">
            <a:avLst/>
          </a:prstGeom>
        </p:spPr>
        <p:txBody>
          <a:bodyPr lIns="0" tIns="0" rIns="0" bIns="0" rtlCol="0" anchor="t">
            <a:spAutoFit/>
          </a:bodyPr>
          <a:lstStyle/>
          <a:p>
            <a:pPr algn="ctr">
              <a:lnSpc>
                <a:spcPts val="3603"/>
              </a:lnSpc>
              <a:spcBef>
                <a:spcPct val="0"/>
              </a:spcBef>
            </a:pPr>
            <a:r>
              <a:rPr lang="en-US" sz="2573" spc="584">
                <a:solidFill>
                  <a:srgbClr val="FFFFFF"/>
                </a:solidFill>
                <a:latin typeface="Open Sans"/>
              </a:rPr>
              <a:t>GROUP 26</a:t>
            </a:r>
          </a:p>
        </p:txBody>
      </p:sp>
      <p:sp>
        <p:nvSpPr>
          <p:cNvPr id="17" name="TextBox 17"/>
          <p:cNvSpPr txBox="1"/>
          <p:nvPr/>
        </p:nvSpPr>
        <p:spPr>
          <a:xfrm>
            <a:off x="4026665" y="1145925"/>
            <a:ext cx="9783217" cy="1346522"/>
          </a:xfrm>
          <a:prstGeom prst="rect">
            <a:avLst/>
          </a:prstGeom>
        </p:spPr>
        <p:txBody>
          <a:bodyPr wrap="square" lIns="0" tIns="0" rIns="0" bIns="0" rtlCol="0" anchor="t">
            <a:spAutoFit/>
          </a:bodyPr>
          <a:lstStyle/>
          <a:p>
            <a:pPr algn="ctr">
              <a:lnSpc>
                <a:spcPts val="10499"/>
              </a:lnSpc>
              <a:spcBef>
                <a:spcPct val="0"/>
              </a:spcBef>
            </a:pPr>
            <a:r>
              <a:rPr lang="en-US" sz="7499" dirty="0">
                <a:solidFill>
                  <a:srgbClr val="FFFFFF"/>
                </a:solidFill>
                <a:latin typeface="Bebas Neue Bold"/>
              </a:rPr>
              <a:t>CSF3253: </a:t>
            </a:r>
            <a:r>
              <a:rPr lang="en-US" sz="7499" dirty="0" smtClean="0">
                <a:solidFill>
                  <a:srgbClr val="FFFFFF"/>
                </a:solidFill>
                <a:latin typeface="Bebas Neue Bold"/>
              </a:rPr>
              <a:t>INTELLIGENT SYSTEM</a:t>
            </a:r>
            <a:endParaRPr lang="en-US" sz="7499" dirty="0">
              <a:solidFill>
                <a:srgbClr val="FFFFFF"/>
              </a:solidFill>
              <a:latin typeface="Bebas Neue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9284793" y="8744585"/>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3"/>
            <a:stretch>
              <a:fillRect/>
            </a:stretch>
          </a:blipFill>
        </p:spPr>
      </p:sp>
      <p:sp>
        <p:nvSpPr>
          <p:cNvPr id="4" name="Freeform 4"/>
          <p:cNvSpPr/>
          <p:nvPr/>
        </p:nvSpPr>
        <p:spPr>
          <a:xfrm rot="-10345600">
            <a:off x="7227393" y="-1565094"/>
            <a:ext cx="16230600" cy="3130187"/>
          </a:xfrm>
          <a:custGeom>
            <a:avLst/>
            <a:gdLst/>
            <a:ahLst/>
            <a:cxnLst/>
            <a:rect l="l" t="t" r="r" b="b"/>
            <a:pathLst>
              <a:path w="16230600" h="3130187">
                <a:moveTo>
                  <a:pt x="0" y="0"/>
                </a:moveTo>
                <a:lnTo>
                  <a:pt x="16230600" y="0"/>
                </a:lnTo>
                <a:lnTo>
                  <a:pt x="16230600" y="3130188"/>
                </a:lnTo>
                <a:lnTo>
                  <a:pt x="0" y="3130188"/>
                </a:lnTo>
                <a:lnTo>
                  <a:pt x="0" y="0"/>
                </a:lnTo>
                <a:close/>
              </a:path>
            </a:pathLst>
          </a:custGeom>
          <a:blipFill>
            <a:blip r:embed="rId4"/>
            <a:stretch>
              <a:fillRect/>
            </a:stretch>
          </a:blipFill>
        </p:spPr>
      </p:sp>
      <p:sp>
        <p:nvSpPr>
          <p:cNvPr id="5" name="Freeform 5"/>
          <p:cNvSpPr/>
          <p:nvPr/>
        </p:nvSpPr>
        <p:spPr>
          <a:xfrm>
            <a:off x="525554" y="525373"/>
            <a:ext cx="1116574" cy="1116574"/>
          </a:xfrm>
          <a:custGeom>
            <a:avLst/>
            <a:gdLst/>
            <a:ahLst/>
            <a:cxnLst/>
            <a:rect l="l" t="t" r="r" b="b"/>
            <a:pathLst>
              <a:path w="1116574" h="1116574">
                <a:moveTo>
                  <a:pt x="0" y="0"/>
                </a:moveTo>
                <a:lnTo>
                  <a:pt x="1116574" y="0"/>
                </a:lnTo>
                <a:lnTo>
                  <a:pt x="1116574" y="1116574"/>
                </a:lnTo>
                <a:lnTo>
                  <a:pt x="0" y="1116574"/>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6" name="Freeform 6"/>
          <p:cNvSpPr/>
          <p:nvPr/>
        </p:nvSpPr>
        <p:spPr>
          <a:xfrm>
            <a:off x="415272" y="415453"/>
            <a:ext cx="1116574" cy="1116574"/>
          </a:xfrm>
          <a:custGeom>
            <a:avLst/>
            <a:gdLst/>
            <a:ahLst/>
            <a:cxnLst/>
            <a:rect l="l" t="t" r="r" b="b"/>
            <a:pathLst>
              <a:path w="1116574" h="1116574">
                <a:moveTo>
                  <a:pt x="0" y="0"/>
                </a:moveTo>
                <a:lnTo>
                  <a:pt x="1116574" y="0"/>
                </a:lnTo>
                <a:lnTo>
                  <a:pt x="1116574" y="1116574"/>
                </a:lnTo>
                <a:lnTo>
                  <a:pt x="0" y="1116574"/>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7" name="Freeform 7"/>
          <p:cNvSpPr/>
          <p:nvPr/>
        </p:nvSpPr>
        <p:spPr>
          <a:xfrm>
            <a:off x="223109" y="8033637"/>
            <a:ext cx="2057400" cy="2057400"/>
          </a:xfrm>
          <a:custGeom>
            <a:avLst/>
            <a:gdLst/>
            <a:ahLst/>
            <a:cxnLst/>
            <a:rect l="l" t="t" r="r" b="b"/>
            <a:pathLst>
              <a:path w="2057400" h="2057400">
                <a:moveTo>
                  <a:pt x="0" y="0"/>
                </a:moveTo>
                <a:lnTo>
                  <a:pt x="2057400" y="0"/>
                </a:lnTo>
                <a:lnTo>
                  <a:pt x="2057400" y="2057400"/>
                </a:lnTo>
                <a:lnTo>
                  <a:pt x="0" y="2057400"/>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8" name="TextBox 8"/>
          <p:cNvSpPr txBox="1"/>
          <p:nvPr/>
        </p:nvSpPr>
        <p:spPr>
          <a:xfrm>
            <a:off x="2965847" y="1059850"/>
            <a:ext cx="12356306" cy="1276350"/>
          </a:xfrm>
          <a:prstGeom prst="rect">
            <a:avLst/>
          </a:prstGeom>
        </p:spPr>
        <p:txBody>
          <a:bodyPr lIns="0" tIns="0" rIns="0" bIns="0" rtlCol="0" anchor="t">
            <a:spAutoFit/>
          </a:bodyPr>
          <a:lstStyle/>
          <a:p>
            <a:pPr algn="ctr">
              <a:lnSpc>
                <a:spcPts val="10499"/>
              </a:lnSpc>
              <a:spcBef>
                <a:spcPct val="0"/>
              </a:spcBef>
            </a:pPr>
            <a:r>
              <a:rPr lang="en-US" sz="7499">
                <a:solidFill>
                  <a:srgbClr val="FFFFFF"/>
                </a:solidFill>
                <a:latin typeface="Bebas Neue Bold"/>
              </a:rPr>
              <a:t>Background of the application</a:t>
            </a:r>
          </a:p>
        </p:txBody>
      </p:sp>
      <p:sp>
        <p:nvSpPr>
          <p:cNvPr id="9" name="TextBox 9"/>
          <p:cNvSpPr txBox="1"/>
          <p:nvPr/>
        </p:nvSpPr>
        <p:spPr>
          <a:xfrm>
            <a:off x="1193718" y="2901919"/>
            <a:ext cx="15900563" cy="4406099"/>
          </a:xfrm>
          <a:prstGeom prst="rect">
            <a:avLst/>
          </a:prstGeom>
        </p:spPr>
        <p:txBody>
          <a:bodyPr lIns="0" tIns="0" rIns="0" bIns="0" rtlCol="0" anchor="t">
            <a:spAutoFit/>
          </a:bodyPr>
          <a:lstStyle/>
          <a:p>
            <a:pPr algn="just">
              <a:lnSpc>
                <a:spcPts val="4419"/>
              </a:lnSpc>
            </a:pPr>
            <a:r>
              <a:rPr lang="en-US" sz="3156">
                <a:solidFill>
                  <a:srgbClr val="FFFFFF"/>
                </a:solidFill>
                <a:latin typeface="Canva Sans Bold"/>
              </a:rPr>
              <a:t> The application "Algorithmic Art and Music Composition (Evolutionary Neural Networks)" involves the use of evolutionary algorithms and neural networks to create art and music. Evolutionary music and art refer to the use of evolutionary algorithms to generate music and art, respectively. This involves the use of computational steps analogous to natural selection to produce audio, such as melodies or loops, based on a population of individuals. The process can be initialized randomly or based on human-generated music.</a:t>
            </a:r>
          </a:p>
          <a:p>
            <a:pPr algn="just">
              <a:lnSpc>
                <a:spcPts val="4419"/>
              </a:lnSpc>
            </a:pPr>
            <a:endParaRPr lang="en-US" sz="3156">
              <a:solidFill>
                <a:srgbClr val="FFFFFF"/>
              </a:solidFill>
              <a:latin typeface="Canva Sans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a:grpSpLocks noChangeAspect="1"/>
          </p:cNvGrpSpPr>
          <p:nvPr/>
        </p:nvGrpSpPr>
        <p:grpSpPr>
          <a:xfrm>
            <a:off x="-4127055" y="177125"/>
            <a:ext cx="6718856" cy="11345586"/>
            <a:chOff x="0" y="0"/>
            <a:chExt cx="3760470" cy="6350000"/>
          </a:xfrm>
        </p:grpSpPr>
        <p:sp>
          <p:nvSpPr>
            <p:cNvPr id="4" name="Freeform 4"/>
            <p:cNvSpPr/>
            <p:nvPr/>
          </p:nvSpPr>
          <p:spPr>
            <a:xfrm rot="6261474">
              <a:off x="-1589239" y="978752"/>
              <a:ext cx="6907822" cy="4773954"/>
            </a:xfrm>
            <a:custGeom>
              <a:avLst/>
              <a:gdLst/>
              <a:ahLst/>
              <a:cxnLst/>
              <a:rect l="l" t="t" r="r" b="b"/>
              <a:pathLst>
                <a:path w="6907822" h="4773954">
                  <a:moveTo>
                    <a:pt x="754239" y="947346"/>
                  </a:moveTo>
                  <a:cubicBezTo>
                    <a:pt x="866662" y="946099"/>
                    <a:pt x="1150423" y="958675"/>
                    <a:pt x="1150423" y="958675"/>
                  </a:cubicBezTo>
                  <a:cubicBezTo>
                    <a:pt x="1150423" y="958675"/>
                    <a:pt x="1447395" y="910188"/>
                    <a:pt x="1553204" y="883104"/>
                  </a:cubicBezTo>
                  <a:cubicBezTo>
                    <a:pt x="1553204" y="883104"/>
                    <a:pt x="1678236" y="823569"/>
                    <a:pt x="1731140" y="810027"/>
                  </a:cubicBezTo>
                  <a:cubicBezTo>
                    <a:pt x="1784045" y="796485"/>
                    <a:pt x="1922304" y="788625"/>
                    <a:pt x="1922304" y="788625"/>
                  </a:cubicBezTo>
                  <a:lnTo>
                    <a:pt x="2100240" y="715548"/>
                  </a:lnTo>
                  <a:cubicBezTo>
                    <a:pt x="2100240" y="715548"/>
                    <a:pt x="2199435" y="662626"/>
                    <a:pt x="2258953" y="674921"/>
                  </a:cubicBezTo>
                  <a:cubicBezTo>
                    <a:pt x="2258953" y="674921"/>
                    <a:pt x="2284790" y="668308"/>
                    <a:pt x="2311857" y="661379"/>
                  </a:cubicBezTo>
                  <a:cubicBezTo>
                    <a:pt x="2338924" y="654451"/>
                    <a:pt x="2351219" y="594933"/>
                    <a:pt x="2417666" y="634295"/>
                  </a:cubicBezTo>
                  <a:lnTo>
                    <a:pt x="2542698" y="574760"/>
                  </a:lnTo>
                  <a:cubicBezTo>
                    <a:pt x="2542698" y="574760"/>
                    <a:pt x="2740773" y="467688"/>
                    <a:pt x="2780152" y="513978"/>
                  </a:cubicBezTo>
                  <a:cubicBezTo>
                    <a:pt x="2819531" y="560269"/>
                    <a:pt x="2991786" y="572547"/>
                    <a:pt x="2991786" y="572547"/>
                  </a:cubicBezTo>
                  <a:lnTo>
                    <a:pt x="3600800" y="416656"/>
                  </a:lnTo>
                  <a:cubicBezTo>
                    <a:pt x="3600800" y="416656"/>
                    <a:pt x="3720151" y="442476"/>
                    <a:pt x="3791964" y="395253"/>
                  </a:cubicBezTo>
                  <a:cubicBezTo>
                    <a:pt x="3863776" y="348030"/>
                    <a:pt x="4003581" y="341084"/>
                    <a:pt x="4003581" y="341084"/>
                  </a:cubicBezTo>
                  <a:lnTo>
                    <a:pt x="4405429" y="154322"/>
                  </a:lnTo>
                  <a:lnTo>
                    <a:pt x="4927560" y="104570"/>
                  </a:lnTo>
                  <a:cubicBezTo>
                    <a:pt x="4927560" y="104570"/>
                    <a:pt x="5304521" y="148350"/>
                    <a:pt x="5383262" y="128194"/>
                  </a:cubicBezTo>
                  <a:cubicBezTo>
                    <a:pt x="5462003" y="108039"/>
                    <a:pt x="5719911" y="14491"/>
                    <a:pt x="5745748" y="7878"/>
                  </a:cubicBezTo>
                  <a:cubicBezTo>
                    <a:pt x="5771585" y="1264"/>
                    <a:pt x="5996744" y="0"/>
                    <a:pt x="6056262" y="12295"/>
                  </a:cubicBezTo>
                  <a:cubicBezTo>
                    <a:pt x="6115780" y="24590"/>
                    <a:pt x="6148545" y="45043"/>
                    <a:pt x="6149793" y="157465"/>
                  </a:cubicBezTo>
                  <a:lnTo>
                    <a:pt x="6164582" y="322792"/>
                  </a:lnTo>
                  <a:lnTo>
                    <a:pt x="6158900" y="408147"/>
                  </a:lnTo>
                  <a:cubicBezTo>
                    <a:pt x="6158900" y="408147"/>
                    <a:pt x="6179056" y="486888"/>
                    <a:pt x="6139694" y="553334"/>
                  </a:cubicBezTo>
                  <a:cubicBezTo>
                    <a:pt x="6139694" y="553334"/>
                    <a:pt x="6134013" y="638689"/>
                    <a:pt x="6147555" y="691593"/>
                  </a:cubicBezTo>
                  <a:lnTo>
                    <a:pt x="6186934" y="737884"/>
                  </a:lnTo>
                  <a:lnTo>
                    <a:pt x="6287078" y="908892"/>
                  </a:lnTo>
                  <a:cubicBezTo>
                    <a:pt x="6287078" y="908892"/>
                    <a:pt x="6440143" y="1179095"/>
                    <a:pt x="6434462" y="1264450"/>
                  </a:cubicBezTo>
                  <a:cubicBezTo>
                    <a:pt x="6434462" y="1264450"/>
                    <a:pt x="6435709" y="1376872"/>
                    <a:pt x="6481702" y="1448999"/>
                  </a:cubicBezTo>
                  <a:cubicBezTo>
                    <a:pt x="6481702" y="1448999"/>
                    <a:pt x="6614594" y="1527724"/>
                    <a:pt x="6542483" y="1686454"/>
                  </a:cubicBezTo>
                  <a:lnTo>
                    <a:pt x="6569568" y="1792262"/>
                  </a:lnTo>
                  <a:lnTo>
                    <a:pt x="6624051" y="2005110"/>
                  </a:lnTo>
                  <a:cubicBezTo>
                    <a:pt x="6624051" y="2005110"/>
                    <a:pt x="6729876" y="2090763"/>
                    <a:pt x="6744368" y="2367596"/>
                  </a:cubicBezTo>
                  <a:lnTo>
                    <a:pt x="6778380" y="2500472"/>
                  </a:lnTo>
                  <a:cubicBezTo>
                    <a:pt x="6778380" y="2500472"/>
                    <a:pt x="6878524" y="2671479"/>
                    <a:pt x="6799800" y="2804372"/>
                  </a:cubicBezTo>
                  <a:lnTo>
                    <a:pt x="6853654" y="3014759"/>
                  </a:lnTo>
                  <a:lnTo>
                    <a:pt x="6907822" y="3226376"/>
                  </a:lnTo>
                  <a:lnTo>
                    <a:pt x="861969" y="4773953"/>
                  </a:lnTo>
                  <a:lnTo>
                    <a:pt x="0" y="1406534"/>
                  </a:lnTo>
                  <a:cubicBezTo>
                    <a:pt x="64863" y="1383376"/>
                    <a:pt x="354130" y="1279180"/>
                    <a:pt x="382931" y="1197083"/>
                  </a:cubicBezTo>
                  <a:cubicBezTo>
                    <a:pt x="415680" y="1104800"/>
                    <a:pt x="641817" y="948594"/>
                    <a:pt x="754239" y="947346"/>
                  </a:cubicBezTo>
                  <a:close/>
                </a:path>
              </a:pathLst>
            </a:custGeom>
            <a:blipFill>
              <a:blip r:embed="rId3"/>
              <a:stretch>
                <a:fillRect l="-38188" t="-5031" r="-14866" b="-42149"/>
              </a:stretch>
            </a:blipFill>
          </p:spPr>
        </p:sp>
        <p:sp>
          <p:nvSpPr>
            <p:cNvPr id="5" name="Freeform 5"/>
            <p:cNvSpPr/>
            <p:nvPr/>
          </p:nvSpPr>
          <p:spPr>
            <a:xfrm>
              <a:off x="0" y="0"/>
              <a:ext cx="3760470" cy="6350000"/>
            </a:xfrm>
            <a:custGeom>
              <a:avLst/>
              <a:gdLst/>
              <a:ahLst/>
              <a:cxnLst/>
              <a:rect l="l" t="t" r="r" b="b"/>
              <a:pathLst>
                <a:path w="3760470" h="6350000">
                  <a:moveTo>
                    <a:pt x="3760470" y="6350000"/>
                  </a:moveTo>
                  <a:lnTo>
                    <a:pt x="0" y="6350000"/>
                  </a:lnTo>
                  <a:lnTo>
                    <a:pt x="0" y="0"/>
                  </a:lnTo>
                  <a:lnTo>
                    <a:pt x="3760470" y="0"/>
                  </a:lnTo>
                  <a:lnTo>
                    <a:pt x="3760470" y="6350000"/>
                  </a:lnTo>
                  <a:close/>
                </a:path>
              </a:pathLst>
            </a:custGeom>
            <a:blipFill>
              <a:blip r:embed="rId4"/>
              <a:stretch>
                <a:fillRect l="-503" r="-6724" b="-1600"/>
              </a:stretch>
            </a:blipFill>
          </p:spPr>
        </p:sp>
      </p:grpSp>
      <p:sp>
        <p:nvSpPr>
          <p:cNvPr id="6" name="Freeform 6"/>
          <p:cNvSpPr/>
          <p:nvPr/>
        </p:nvSpPr>
        <p:spPr>
          <a:xfrm rot="-10345600">
            <a:off x="11032512" y="-1059319"/>
            <a:ext cx="10985533" cy="2118639"/>
          </a:xfrm>
          <a:custGeom>
            <a:avLst/>
            <a:gdLst/>
            <a:ahLst/>
            <a:cxnLst/>
            <a:rect l="l" t="t" r="r" b="b"/>
            <a:pathLst>
              <a:path w="10985533" h="2118639">
                <a:moveTo>
                  <a:pt x="0" y="0"/>
                </a:moveTo>
                <a:lnTo>
                  <a:pt x="10985534" y="0"/>
                </a:lnTo>
                <a:lnTo>
                  <a:pt x="10985534" y="2118638"/>
                </a:lnTo>
                <a:lnTo>
                  <a:pt x="0" y="2118638"/>
                </a:lnTo>
                <a:lnTo>
                  <a:pt x="0" y="0"/>
                </a:lnTo>
                <a:close/>
              </a:path>
            </a:pathLst>
          </a:custGeom>
          <a:blipFill>
            <a:blip r:embed="rId5"/>
            <a:stretch>
              <a:fillRect/>
            </a:stretch>
          </a:blipFill>
        </p:spPr>
      </p:sp>
      <p:sp>
        <p:nvSpPr>
          <p:cNvPr id="7" name="Freeform 7"/>
          <p:cNvSpPr/>
          <p:nvPr/>
        </p:nvSpPr>
        <p:spPr>
          <a:xfrm rot="136992">
            <a:off x="12141334" y="8980510"/>
            <a:ext cx="13194124" cy="2886215"/>
          </a:xfrm>
          <a:custGeom>
            <a:avLst/>
            <a:gdLst/>
            <a:ahLst/>
            <a:cxnLst/>
            <a:rect l="l" t="t" r="r" b="b"/>
            <a:pathLst>
              <a:path w="13194124" h="2886215">
                <a:moveTo>
                  <a:pt x="0" y="0"/>
                </a:moveTo>
                <a:lnTo>
                  <a:pt x="13194124" y="0"/>
                </a:lnTo>
                <a:lnTo>
                  <a:pt x="13194124" y="2886215"/>
                </a:lnTo>
                <a:lnTo>
                  <a:pt x="0" y="2886215"/>
                </a:lnTo>
                <a:lnTo>
                  <a:pt x="0" y="0"/>
                </a:lnTo>
                <a:close/>
              </a:path>
            </a:pathLst>
          </a:custGeom>
          <a:blipFill>
            <a:blip r:embed="rId6"/>
            <a:stretch>
              <a:fillRect/>
            </a:stretch>
          </a:blipFill>
        </p:spPr>
      </p:sp>
      <p:sp>
        <p:nvSpPr>
          <p:cNvPr id="8" name="Freeform 8"/>
          <p:cNvSpPr/>
          <p:nvPr/>
        </p:nvSpPr>
        <p:spPr>
          <a:xfrm>
            <a:off x="2053532" y="7661024"/>
            <a:ext cx="1804287" cy="1804287"/>
          </a:xfrm>
          <a:custGeom>
            <a:avLst/>
            <a:gdLst/>
            <a:ahLst/>
            <a:cxnLst/>
            <a:rect l="l" t="t" r="r" b="b"/>
            <a:pathLst>
              <a:path w="1804287" h="1804287">
                <a:moveTo>
                  <a:pt x="0" y="0"/>
                </a:moveTo>
                <a:lnTo>
                  <a:pt x="1804288" y="0"/>
                </a:lnTo>
                <a:lnTo>
                  <a:pt x="1804288" y="1804287"/>
                </a:lnTo>
                <a:lnTo>
                  <a:pt x="0" y="1804287"/>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9" name="Freeform 9"/>
          <p:cNvSpPr/>
          <p:nvPr/>
        </p:nvSpPr>
        <p:spPr>
          <a:xfrm>
            <a:off x="1888612" y="7816692"/>
            <a:ext cx="1804287" cy="1804287"/>
          </a:xfrm>
          <a:custGeom>
            <a:avLst/>
            <a:gdLst/>
            <a:ahLst/>
            <a:cxnLst/>
            <a:rect l="l" t="t" r="r" b="b"/>
            <a:pathLst>
              <a:path w="1804287" h="1804287">
                <a:moveTo>
                  <a:pt x="0" y="0"/>
                </a:moveTo>
                <a:lnTo>
                  <a:pt x="1804287" y="0"/>
                </a:lnTo>
                <a:lnTo>
                  <a:pt x="1804287" y="1804287"/>
                </a:lnTo>
                <a:lnTo>
                  <a:pt x="0" y="1804287"/>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0" name="Freeform 10"/>
          <p:cNvSpPr/>
          <p:nvPr/>
        </p:nvSpPr>
        <p:spPr>
          <a:xfrm>
            <a:off x="11515725" y="2388910"/>
            <a:ext cx="6687962" cy="5283558"/>
          </a:xfrm>
          <a:custGeom>
            <a:avLst/>
            <a:gdLst/>
            <a:ahLst/>
            <a:cxnLst/>
            <a:rect l="l" t="t" r="r" b="b"/>
            <a:pathLst>
              <a:path w="6687962" h="5283558">
                <a:moveTo>
                  <a:pt x="0" y="0"/>
                </a:moveTo>
                <a:lnTo>
                  <a:pt x="6687962" y="0"/>
                </a:lnTo>
                <a:lnTo>
                  <a:pt x="6687962" y="5283558"/>
                </a:lnTo>
                <a:lnTo>
                  <a:pt x="0" y="5283558"/>
                </a:lnTo>
                <a:lnTo>
                  <a:pt x="0" y="0"/>
                </a:lnTo>
                <a:close/>
              </a:path>
            </a:pathLst>
          </a:custGeom>
          <a:blipFill>
            <a:blip r:embed="rId11"/>
            <a:stretch>
              <a:fillRect/>
            </a:stretch>
          </a:blipFill>
        </p:spPr>
      </p:sp>
      <p:sp>
        <p:nvSpPr>
          <p:cNvPr id="11" name="TextBox 11"/>
          <p:cNvSpPr txBox="1"/>
          <p:nvPr/>
        </p:nvSpPr>
        <p:spPr>
          <a:xfrm>
            <a:off x="5086350" y="430972"/>
            <a:ext cx="8115300" cy="1276350"/>
          </a:xfrm>
          <a:prstGeom prst="rect">
            <a:avLst/>
          </a:prstGeom>
        </p:spPr>
        <p:txBody>
          <a:bodyPr lIns="0" tIns="0" rIns="0" bIns="0" rtlCol="0" anchor="t">
            <a:spAutoFit/>
          </a:bodyPr>
          <a:lstStyle/>
          <a:p>
            <a:pPr algn="ctr">
              <a:lnSpc>
                <a:spcPts val="10499"/>
              </a:lnSpc>
              <a:spcBef>
                <a:spcPct val="0"/>
              </a:spcBef>
            </a:pPr>
            <a:r>
              <a:rPr lang="en-US" sz="7499">
                <a:solidFill>
                  <a:srgbClr val="FFFFFF"/>
                </a:solidFill>
                <a:latin typeface="Bebas Neue Bold"/>
              </a:rPr>
              <a:t>Methodology of</a:t>
            </a:r>
          </a:p>
        </p:txBody>
      </p:sp>
      <p:sp>
        <p:nvSpPr>
          <p:cNvPr id="12" name="TextBox 12"/>
          <p:cNvSpPr txBox="1"/>
          <p:nvPr/>
        </p:nvSpPr>
        <p:spPr>
          <a:xfrm>
            <a:off x="7115175" y="1369212"/>
            <a:ext cx="4057650" cy="1276350"/>
          </a:xfrm>
          <a:prstGeom prst="rect">
            <a:avLst/>
          </a:prstGeom>
        </p:spPr>
        <p:txBody>
          <a:bodyPr lIns="0" tIns="0" rIns="0" bIns="0" rtlCol="0" anchor="t">
            <a:spAutoFit/>
          </a:bodyPr>
          <a:lstStyle/>
          <a:p>
            <a:pPr algn="ctr">
              <a:lnSpc>
                <a:spcPts val="10499"/>
              </a:lnSpc>
              <a:spcBef>
                <a:spcPct val="0"/>
              </a:spcBef>
            </a:pPr>
            <a:r>
              <a:rPr lang="en-US" sz="7499">
                <a:solidFill>
                  <a:srgbClr val="E41F1F"/>
                </a:solidFill>
                <a:latin typeface="Bebas Neue Bold"/>
              </a:rPr>
              <a:t>application</a:t>
            </a:r>
          </a:p>
        </p:txBody>
      </p:sp>
      <p:sp>
        <p:nvSpPr>
          <p:cNvPr id="13" name="TextBox 13"/>
          <p:cNvSpPr txBox="1"/>
          <p:nvPr/>
        </p:nvSpPr>
        <p:spPr>
          <a:xfrm>
            <a:off x="1028700" y="1775888"/>
            <a:ext cx="3897560" cy="539198"/>
          </a:xfrm>
          <a:prstGeom prst="rect">
            <a:avLst/>
          </a:prstGeom>
        </p:spPr>
        <p:txBody>
          <a:bodyPr lIns="0" tIns="0" rIns="0" bIns="0" rtlCol="0" anchor="t">
            <a:spAutoFit/>
          </a:bodyPr>
          <a:lstStyle/>
          <a:p>
            <a:pPr>
              <a:lnSpc>
                <a:spcPts val="4405"/>
              </a:lnSpc>
              <a:spcBef>
                <a:spcPct val="0"/>
              </a:spcBef>
            </a:pPr>
            <a:r>
              <a:rPr lang="en-US" sz="3146">
                <a:solidFill>
                  <a:srgbClr val="FFFFFF"/>
                </a:solidFill>
                <a:latin typeface="Open Sans Bold"/>
              </a:rPr>
              <a:t>Training Set</a:t>
            </a:r>
          </a:p>
        </p:txBody>
      </p:sp>
      <p:sp>
        <p:nvSpPr>
          <p:cNvPr id="14" name="TextBox 14"/>
          <p:cNvSpPr txBox="1"/>
          <p:nvPr/>
        </p:nvSpPr>
        <p:spPr>
          <a:xfrm>
            <a:off x="947638" y="2515516"/>
            <a:ext cx="10809854" cy="1449701"/>
          </a:xfrm>
          <a:prstGeom prst="rect">
            <a:avLst/>
          </a:prstGeom>
        </p:spPr>
        <p:txBody>
          <a:bodyPr lIns="0" tIns="0" rIns="0" bIns="0" rtlCol="0" anchor="t">
            <a:spAutoFit/>
          </a:bodyPr>
          <a:lstStyle/>
          <a:p>
            <a:pPr>
              <a:lnSpc>
                <a:spcPts val="3985"/>
              </a:lnSpc>
              <a:spcBef>
                <a:spcPct val="0"/>
              </a:spcBef>
            </a:pPr>
            <a:r>
              <a:rPr lang="en-US" sz="2846">
                <a:solidFill>
                  <a:srgbClr val="FFFFFF"/>
                </a:solidFill>
                <a:latin typeface="Open Sans"/>
              </a:rPr>
              <a:t>Melodies are created using sets of monophonic music files in the RTTTL format, involving three parts: title, default parameters, and melody notes.</a:t>
            </a:r>
          </a:p>
        </p:txBody>
      </p:sp>
      <p:sp>
        <p:nvSpPr>
          <p:cNvPr id="15" name="TextBox 15"/>
          <p:cNvSpPr txBox="1"/>
          <p:nvPr/>
        </p:nvSpPr>
        <p:spPr>
          <a:xfrm>
            <a:off x="1006896" y="3908067"/>
            <a:ext cx="6793617" cy="539198"/>
          </a:xfrm>
          <a:prstGeom prst="rect">
            <a:avLst/>
          </a:prstGeom>
        </p:spPr>
        <p:txBody>
          <a:bodyPr lIns="0" tIns="0" rIns="0" bIns="0" rtlCol="0" anchor="t">
            <a:spAutoFit/>
          </a:bodyPr>
          <a:lstStyle/>
          <a:p>
            <a:pPr>
              <a:lnSpc>
                <a:spcPts val="4405"/>
              </a:lnSpc>
              <a:spcBef>
                <a:spcPct val="0"/>
              </a:spcBef>
            </a:pPr>
            <a:r>
              <a:rPr lang="en-US" sz="3146">
                <a:solidFill>
                  <a:srgbClr val="FFFFFF"/>
                </a:solidFill>
                <a:latin typeface="Open Sans Bold"/>
              </a:rPr>
              <a:t>Artificial Neural Network (ANN)</a:t>
            </a:r>
          </a:p>
        </p:txBody>
      </p:sp>
      <p:sp>
        <p:nvSpPr>
          <p:cNvPr id="16" name="TextBox 16"/>
          <p:cNvSpPr txBox="1"/>
          <p:nvPr/>
        </p:nvSpPr>
        <p:spPr>
          <a:xfrm>
            <a:off x="947638" y="7369531"/>
            <a:ext cx="5820364" cy="539198"/>
          </a:xfrm>
          <a:prstGeom prst="rect">
            <a:avLst/>
          </a:prstGeom>
        </p:spPr>
        <p:txBody>
          <a:bodyPr lIns="0" tIns="0" rIns="0" bIns="0" rtlCol="0" anchor="t">
            <a:spAutoFit/>
          </a:bodyPr>
          <a:lstStyle/>
          <a:p>
            <a:pPr>
              <a:lnSpc>
                <a:spcPts val="4405"/>
              </a:lnSpc>
              <a:spcBef>
                <a:spcPct val="0"/>
              </a:spcBef>
            </a:pPr>
            <a:r>
              <a:rPr lang="en-US" sz="3146">
                <a:solidFill>
                  <a:srgbClr val="FFFFFF"/>
                </a:solidFill>
                <a:latin typeface="Open Sans Bold"/>
              </a:rPr>
              <a:t>Genetic Algorithm (GA)</a:t>
            </a:r>
          </a:p>
        </p:txBody>
      </p:sp>
      <p:sp>
        <p:nvSpPr>
          <p:cNvPr id="17" name="TextBox 17"/>
          <p:cNvSpPr txBox="1"/>
          <p:nvPr/>
        </p:nvSpPr>
        <p:spPr>
          <a:xfrm>
            <a:off x="1006896" y="4409165"/>
            <a:ext cx="10165929" cy="2924083"/>
          </a:xfrm>
          <a:prstGeom prst="rect">
            <a:avLst/>
          </a:prstGeom>
        </p:spPr>
        <p:txBody>
          <a:bodyPr lIns="0" tIns="0" rIns="0" bIns="0" rtlCol="0" anchor="t">
            <a:spAutoFit/>
          </a:bodyPr>
          <a:lstStyle/>
          <a:p>
            <a:pPr>
              <a:lnSpc>
                <a:spcPts val="3985"/>
              </a:lnSpc>
              <a:spcBef>
                <a:spcPct val="0"/>
              </a:spcBef>
            </a:pPr>
            <a:r>
              <a:rPr lang="en-US" sz="2846">
                <a:solidFill>
                  <a:srgbClr val="FFFFFF"/>
                </a:solidFill>
                <a:latin typeface="Open Sans"/>
              </a:rPr>
              <a:t>Trained on melodies with ideal outputs, the ANN distinguishes high and low-quality compositions using backpropagation and the Sigmoid activation function. Its parameters act as a fitness measure in the Genetic Algorithm (GA), enabling the progressive enhancement of melodies.</a:t>
            </a:r>
          </a:p>
        </p:txBody>
      </p:sp>
      <p:sp>
        <p:nvSpPr>
          <p:cNvPr id="18" name="TextBox 18"/>
          <p:cNvSpPr txBox="1"/>
          <p:nvPr/>
        </p:nvSpPr>
        <p:spPr>
          <a:xfrm>
            <a:off x="1028700" y="7965880"/>
            <a:ext cx="9912113" cy="2432622"/>
          </a:xfrm>
          <a:prstGeom prst="rect">
            <a:avLst/>
          </a:prstGeom>
        </p:spPr>
        <p:txBody>
          <a:bodyPr lIns="0" tIns="0" rIns="0" bIns="0" rtlCol="0" anchor="t">
            <a:spAutoFit/>
          </a:bodyPr>
          <a:lstStyle/>
          <a:p>
            <a:pPr>
              <a:lnSpc>
                <a:spcPts val="3985"/>
              </a:lnSpc>
            </a:pPr>
            <a:r>
              <a:rPr lang="en-US" sz="2846">
                <a:solidFill>
                  <a:srgbClr val="FFFFFF"/>
                </a:solidFill>
                <a:latin typeface="Open Sans"/>
              </a:rPr>
              <a:t>Starting with a random population of 40 music notes, the GA evaluates fitness based on a training set, retaining the top 50%. Selection, crossover, and mutation processes continue over generations, refining musical sequences.</a:t>
            </a:r>
          </a:p>
          <a:p>
            <a:pPr>
              <a:lnSpc>
                <a:spcPts val="3985"/>
              </a:lnSpc>
              <a:spcBef>
                <a:spcPct val="0"/>
              </a:spcBef>
            </a:pPr>
            <a:endParaRPr lang="en-US" sz="2846">
              <a:solidFill>
                <a:srgbClr val="FFFFFF"/>
              </a:solidFill>
              <a:latin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a:grpSpLocks noChangeAspect="1"/>
          </p:cNvGrpSpPr>
          <p:nvPr/>
        </p:nvGrpSpPr>
        <p:grpSpPr>
          <a:xfrm>
            <a:off x="-4127055" y="177125"/>
            <a:ext cx="6718856" cy="11345586"/>
            <a:chOff x="0" y="0"/>
            <a:chExt cx="3760470" cy="6350000"/>
          </a:xfrm>
        </p:grpSpPr>
        <p:sp>
          <p:nvSpPr>
            <p:cNvPr id="4" name="Freeform 4"/>
            <p:cNvSpPr/>
            <p:nvPr/>
          </p:nvSpPr>
          <p:spPr>
            <a:xfrm rot="6261474">
              <a:off x="-1589239" y="978752"/>
              <a:ext cx="6907822" cy="4773954"/>
            </a:xfrm>
            <a:custGeom>
              <a:avLst/>
              <a:gdLst/>
              <a:ahLst/>
              <a:cxnLst/>
              <a:rect l="l" t="t" r="r" b="b"/>
              <a:pathLst>
                <a:path w="6907822" h="4773954">
                  <a:moveTo>
                    <a:pt x="754239" y="947346"/>
                  </a:moveTo>
                  <a:cubicBezTo>
                    <a:pt x="866662" y="946099"/>
                    <a:pt x="1150423" y="958675"/>
                    <a:pt x="1150423" y="958675"/>
                  </a:cubicBezTo>
                  <a:cubicBezTo>
                    <a:pt x="1150423" y="958675"/>
                    <a:pt x="1447395" y="910188"/>
                    <a:pt x="1553204" y="883104"/>
                  </a:cubicBezTo>
                  <a:cubicBezTo>
                    <a:pt x="1553204" y="883104"/>
                    <a:pt x="1678236" y="823569"/>
                    <a:pt x="1731140" y="810027"/>
                  </a:cubicBezTo>
                  <a:cubicBezTo>
                    <a:pt x="1784045" y="796485"/>
                    <a:pt x="1922304" y="788625"/>
                    <a:pt x="1922304" y="788625"/>
                  </a:cubicBezTo>
                  <a:lnTo>
                    <a:pt x="2100240" y="715548"/>
                  </a:lnTo>
                  <a:cubicBezTo>
                    <a:pt x="2100240" y="715548"/>
                    <a:pt x="2199435" y="662626"/>
                    <a:pt x="2258953" y="674921"/>
                  </a:cubicBezTo>
                  <a:cubicBezTo>
                    <a:pt x="2258953" y="674921"/>
                    <a:pt x="2284790" y="668308"/>
                    <a:pt x="2311857" y="661379"/>
                  </a:cubicBezTo>
                  <a:cubicBezTo>
                    <a:pt x="2338924" y="654451"/>
                    <a:pt x="2351219" y="594933"/>
                    <a:pt x="2417666" y="634295"/>
                  </a:cubicBezTo>
                  <a:lnTo>
                    <a:pt x="2542698" y="574760"/>
                  </a:lnTo>
                  <a:cubicBezTo>
                    <a:pt x="2542698" y="574760"/>
                    <a:pt x="2740773" y="467688"/>
                    <a:pt x="2780152" y="513978"/>
                  </a:cubicBezTo>
                  <a:cubicBezTo>
                    <a:pt x="2819531" y="560269"/>
                    <a:pt x="2991786" y="572547"/>
                    <a:pt x="2991786" y="572547"/>
                  </a:cubicBezTo>
                  <a:lnTo>
                    <a:pt x="3600800" y="416656"/>
                  </a:lnTo>
                  <a:cubicBezTo>
                    <a:pt x="3600800" y="416656"/>
                    <a:pt x="3720151" y="442476"/>
                    <a:pt x="3791964" y="395253"/>
                  </a:cubicBezTo>
                  <a:cubicBezTo>
                    <a:pt x="3863776" y="348030"/>
                    <a:pt x="4003581" y="341084"/>
                    <a:pt x="4003581" y="341084"/>
                  </a:cubicBezTo>
                  <a:lnTo>
                    <a:pt x="4405429" y="154322"/>
                  </a:lnTo>
                  <a:lnTo>
                    <a:pt x="4927560" y="104570"/>
                  </a:lnTo>
                  <a:cubicBezTo>
                    <a:pt x="4927560" y="104570"/>
                    <a:pt x="5304521" y="148350"/>
                    <a:pt x="5383262" y="128194"/>
                  </a:cubicBezTo>
                  <a:cubicBezTo>
                    <a:pt x="5462003" y="108039"/>
                    <a:pt x="5719911" y="14491"/>
                    <a:pt x="5745748" y="7878"/>
                  </a:cubicBezTo>
                  <a:cubicBezTo>
                    <a:pt x="5771585" y="1264"/>
                    <a:pt x="5996744" y="0"/>
                    <a:pt x="6056262" y="12295"/>
                  </a:cubicBezTo>
                  <a:cubicBezTo>
                    <a:pt x="6115780" y="24590"/>
                    <a:pt x="6148545" y="45043"/>
                    <a:pt x="6149793" y="157465"/>
                  </a:cubicBezTo>
                  <a:lnTo>
                    <a:pt x="6164582" y="322792"/>
                  </a:lnTo>
                  <a:lnTo>
                    <a:pt x="6158900" y="408147"/>
                  </a:lnTo>
                  <a:cubicBezTo>
                    <a:pt x="6158900" y="408147"/>
                    <a:pt x="6179056" y="486888"/>
                    <a:pt x="6139694" y="553334"/>
                  </a:cubicBezTo>
                  <a:cubicBezTo>
                    <a:pt x="6139694" y="553334"/>
                    <a:pt x="6134013" y="638689"/>
                    <a:pt x="6147555" y="691593"/>
                  </a:cubicBezTo>
                  <a:lnTo>
                    <a:pt x="6186934" y="737884"/>
                  </a:lnTo>
                  <a:lnTo>
                    <a:pt x="6287078" y="908892"/>
                  </a:lnTo>
                  <a:cubicBezTo>
                    <a:pt x="6287078" y="908892"/>
                    <a:pt x="6440143" y="1179095"/>
                    <a:pt x="6434462" y="1264450"/>
                  </a:cubicBezTo>
                  <a:cubicBezTo>
                    <a:pt x="6434462" y="1264450"/>
                    <a:pt x="6435709" y="1376872"/>
                    <a:pt x="6481702" y="1448999"/>
                  </a:cubicBezTo>
                  <a:cubicBezTo>
                    <a:pt x="6481702" y="1448999"/>
                    <a:pt x="6614594" y="1527724"/>
                    <a:pt x="6542483" y="1686454"/>
                  </a:cubicBezTo>
                  <a:lnTo>
                    <a:pt x="6569568" y="1792262"/>
                  </a:lnTo>
                  <a:lnTo>
                    <a:pt x="6624051" y="2005110"/>
                  </a:lnTo>
                  <a:cubicBezTo>
                    <a:pt x="6624051" y="2005110"/>
                    <a:pt x="6729876" y="2090763"/>
                    <a:pt x="6744368" y="2367596"/>
                  </a:cubicBezTo>
                  <a:lnTo>
                    <a:pt x="6778380" y="2500472"/>
                  </a:lnTo>
                  <a:cubicBezTo>
                    <a:pt x="6778380" y="2500472"/>
                    <a:pt x="6878524" y="2671479"/>
                    <a:pt x="6799800" y="2804372"/>
                  </a:cubicBezTo>
                  <a:lnTo>
                    <a:pt x="6853654" y="3014759"/>
                  </a:lnTo>
                  <a:lnTo>
                    <a:pt x="6907822" y="3226376"/>
                  </a:lnTo>
                  <a:lnTo>
                    <a:pt x="861969" y="4773953"/>
                  </a:lnTo>
                  <a:lnTo>
                    <a:pt x="0" y="1406534"/>
                  </a:lnTo>
                  <a:cubicBezTo>
                    <a:pt x="64863" y="1383376"/>
                    <a:pt x="354130" y="1279180"/>
                    <a:pt x="382931" y="1197083"/>
                  </a:cubicBezTo>
                  <a:cubicBezTo>
                    <a:pt x="415680" y="1104800"/>
                    <a:pt x="641817" y="948594"/>
                    <a:pt x="754239" y="947346"/>
                  </a:cubicBezTo>
                  <a:close/>
                </a:path>
              </a:pathLst>
            </a:custGeom>
            <a:blipFill>
              <a:blip r:embed="rId3"/>
              <a:stretch>
                <a:fillRect l="-38188" t="-5031" r="-14866" b="-42149"/>
              </a:stretch>
            </a:blipFill>
          </p:spPr>
        </p:sp>
        <p:sp>
          <p:nvSpPr>
            <p:cNvPr id="5" name="Freeform 5"/>
            <p:cNvSpPr/>
            <p:nvPr/>
          </p:nvSpPr>
          <p:spPr>
            <a:xfrm>
              <a:off x="0" y="0"/>
              <a:ext cx="3760470" cy="6350000"/>
            </a:xfrm>
            <a:custGeom>
              <a:avLst/>
              <a:gdLst/>
              <a:ahLst/>
              <a:cxnLst/>
              <a:rect l="l" t="t" r="r" b="b"/>
              <a:pathLst>
                <a:path w="3760470" h="6350000">
                  <a:moveTo>
                    <a:pt x="3760470" y="6350000"/>
                  </a:moveTo>
                  <a:lnTo>
                    <a:pt x="0" y="6350000"/>
                  </a:lnTo>
                  <a:lnTo>
                    <a:pt x="0" y="0"/>
                  </a:lnTo>
                  <a:lnTo>
                    <a:pt x="3760470" y="0"/>
                  </a:lnTo>
                  <a:lnTo>
                    <a:pt x="3760470" y="6350000"/>
                  </a:lnTo>
                  <a:close/>
                </a:path>
              </a:pathLst>
            </a:custGeom>
            <a:blipFill>
              <a:blip r:embed="rId4"/>
              <a:stretch>
                <a:fillRect l="-503" r="-6724" b="-1600"/>
              </a:stretch>
            </a:blipFill>
          </p:spPr>
        </p:sp>
      </p:grpSp>
      <p:sp>
        <p:nvSpPr>
          <p:cNvPr id="6" name="Freeform 6"/>
          <p:cNvSpPr/>
          <p:nvPr/>
        </p:nvSpPr>
        <p:spPr>
          <a:xfrm rot="-10345600">
            <a:off x="11032512" y="-1059319"/>
            <a:ext cx="10985533" cy="2118639"/>
          </a:xfrm>
          <a:custGeom>
            <a:avLst/>
            <a:gdLst/>
            <a:ahLst/>
            <a:cxnLst/>
            <a:rect l="l" t="t" r="r" b="b"/>
            <a:pathLst>
              <a:path w="10985533" h="2118639">
                <a:moveTo>
                  <a:pt x="0" y="0"/>
                </a:moveTo>
                <a:lnTo>
                  <a:pt x="10985534" y="0"/>
                </a:lnTo>
                <a:lnTo>
                  <a:pt x="10985534" y="2118638"/>
                </a:lnTo>
                <a:lnTo>
                  <a:pt x="0" y="2118638"/>
                </a:lnTo>
                <a:lnTo>
                  <a:pt x="0" y="0"/>
                </a:lnTo>
                <a:close/>
              </a:path>
            </a:pathLst>
          </a:custGeom>
          <a:blipFill>
            <a:blip r:embed="rId5"/>
            <a:stretch>
              <a:fillRect/>
            </a:stretch>
          </a:blipFill>
        </p:spPr>
      </p:sp>
      <p:sp>
        <p:nvSpPr>
          <p:cNvPr id="7" name="Freeform 7"/>
          <p:cNvSpPr/>
          <p:nvPr/>
        </p:nvSpPr>
        <p:spPr>
          <a:xfrm rot="136992">
            <a:off x="12141334" y="8980510"/>
            <a:ext cx="13194124" cy="2886215"/>
          </a:xfrm>
          <a:custGeom>
            <a:avLst/>
            <a:gdLst/>
            <a:ahLst/>
            <a:cxnLst/>
            <a:rect l="l" t="t" r="r" b="b"/>
            <a:pathLst>
              <a:path w="13194124" h="2886215">
                <a:moveTo>
                  <a:pt x="0" y="0"/>
                </a:moveTo>
                <a:lnTo>
                  <a:pt x="13194124" y="0"/>
                </a:lnTo>
                <a:lnTo>
                  <a:pt x="13194124" y="2886215"/>
                </a:lnTo>
                <a:lnTo>
                  <a:pt x="0" y="2886215"/>
                </a:lnTo>
                <a:lnTo>
                  <a:pt x="0" y="0"/>
                </a:lnTo>
                <a:close/>
              </a:path>
            </a:pathLst>
          </a:custGeom>
          <a:blipFill>
            <a:blip r:embed="rId6"/>
            <a:stretch>
              <a:fillRect/>
            </a:stretch>
          </a:blipFill>
        </p:spPr>
      </p:sp>
      <p:sp>
        <p:nvSpPr>
          <p:cNvPr id="8" name="Freeform 8"/>
          <p:cNvSpPr/>
          <p:nvPr/>
        </p:nvSpPr>
        <p:spPr>
          <a:xfrm>
            <a:off x="2053532" y="7661024"/>
            <a:ext cx="1804287" cy="1804287"/>
          </a:xfrm>
          <a:custGeom>
            <a:avLst/>
            <a:gdLst/>
            <a:ahLst/>
            <a:cxnLst/>
            <a:rect l="l" t="t" r="r" b="b"/>
            <a:pathLst>
              <a:path w="1804287" h="1804287">
                <a:moveTo>
                  <a:pt x="0" y="0"/>
                </a:moveTo>
                <a:lnTo>
                  <a:pt x="1804288" y="0"/>
                </a:lnTo>
                <a:lnTo>
                  <a:pt x="1804288" y="1804287"/>
                </a:lnTo>
                <a:lnTo>
                  <a:pt x="0" y="1804287"/>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9" name="Freeform 9"/>
          <p:cNvSpPr/>
          <p:nvPr/>
        </p:nvSpPr>
        <p:spPr>
          <a:xfrm>
            <a:off x="1888612" y="7816692"/>
            <a:ext cx="1804287" cy="1804287"/>
          </a:xfrm>
          <a:custGeom>
            <a:avLst/>
            <a:gdLst/>
            <a:ahLst/>
            <a:cxnLst/>
            <a:rect l="l" t="t" r="r" b="b"/>
            <a:pathLst>
              <a:path w="1804287" h="1804287">
                <a:moveTo>
                  <a:pt x="0" y="0"/>
                </a:moveTo>
                <a:lnTo>
                  <a:pt x="1804287" y="0"/>
                </a:lnTo>
                <a:lnTo>
                  <a:pt x="1804287" y="1804287"/>
                </a:lnTo>
                <a:lnTo>
                  <a:pt x="0" y="1804287"/>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0" name="TextBox 10"/>
          <p:cNvSpPr txBox="1"/>
          <p:nvPr/>
        </p:nvSpPr>
        <p:spPr>
          <a:xfrm>
            <a:off x="5086350" y="24725"/>
            <a:ext cx="8115300" cy="1289050"/>
          </a:xfrm>
          <a:prstGeom prst="rect">
            <a:avLst/>
          </a:prstGeom>
        </p:spPr>
        <p:txBody>
          <a:bodyPr lIns="0" tIns="0" rIns="0" bIns="0" rtlCol="0" anchor="t">
            <a:spAutoFit/>
          </a:bodyPr>
          <a:lstStyle/>
          <a:p>
            <a:pPr algn="ctr">
              <a:lnSpc>
                <a:spcPts val="10499"/>
              </a:lnSpc>
              <a:spcBef>
                <a:spcPct val="0"/>
              </a:spcBef>
            </a:pPr>
            <a:r>
              <a:rPr lang="en-US" sz="7499">
                <a:solidFill>
                  <a:srgbClr val="FFFFFF"/>
                </a:solidFill>
                <a:latin typeface="Bebas Neue Bold"/>
              </a:rPr>
              <a:t>Methodology of</a:t>
            </a:r>
          </a:p>
        </p:txBody>
      </p:sp>
      <p:sp>
        <p:nvSpPr>
          <p:cNvPr id="11" name="TextBox 11"/>
          <p:cNvSpPr txBox="1"/>
          <p:nvPr/>
        </p:nvSpPr>
        <p:spPr>
          <a:xfrm>
            <a:off x="7115175" y="910700"/>
            <a:ext cx="4057650" cy="1289050"/>
          </a:xfrm>
          <a:prstGeom prst="rect">
            <a:avLst/>
          </a:prstGeom>
        </p:spPr>
        <p:txBody>
          <a:bodyPr lIns="0" tIns="0" rIns="0" bIns="0" rtlCol="0" anchor="t">
            <a:spAutoFit/>
          </a:bodyPr>
          <a:lstStyle/>
          <a:p>
            <a:pPr algn="ctr">
              <a:lnSpc>
                <a:spcPts val="10499"/>
              </a:lnSpc>
              <a:spcBef>
                <a:spcPct val="0"/>
              </a:spcBef>
            </a:pPr>
            <a:r>
              <a:rPr lang="en-US" sz="7499">
                <a:solidFill>
                  <a:srgbClr val="E41F1F"/>
                </a:solidFill>
                <a:latin typeface="Bebas Neue Bold"/>
              </a:rPr>
              <a:t>application</a:t>
            </a:r>
          </a:p>
        </p:txBody>
      </p:sp>
      <p:sp>
        <p:nvSpPr>
          <p:cNvPr id="12" name="TextBox 12"/>
          <p:cNvSpPr txBox="1"/>
          <p:nvPr/>
        </p:nvSpPr>
        <p:spPr>
          <a:xfrm>
            <a:off x="1006896" y="1622452"/>
            <a:ext cx="3897560" cy="539198"/>
          </a:xfrm>
          <a:prstGeom prst="rect">
            <a:avLst/>
          </a:prstGeom>
        </p:spPr>
        <p:txBody>
          <a:bodyPr lIns="0" tIns="0" rIns="0" bIns="0" rtlCol="0" anchor="t">
            <a:spAutoFit/>
          </a:bodyPr>
          <a:lstStyle/>
          <a:p>
            <a:pPr>
              <a:lnSpc>
                <a:spcPts val="4405"/>
              </a:lnSpc>
              <a:spcBef>
                <a:spcPct val="0"/>
              </a:spcBef>
            </a:pPr>
            <a:r>
              <a:rPr lang="en-US" sz="3146">
                <a:solidFill>
                  <a:srgbClr val="FFFFFF"/>
                </a:solidFill>
                <a:latin typeface="Open Sans Bold"/>
              </a:rPr>
              <a:t>Grammars</a:t>
            </a:r>
          </a:p>
        </p:txBody>
      </p:sp>
      <p:sp>
        <p:nvSpPr>
          <p:cNvPr id="13" name="TextBox 13"/>
          <p:cNvSpPr txBox="1"/>
          <p:nvPr/>
        </p:nvSpPr>
        <p:spPr>
          <a:xfrm>
            <a:off x="1028700" y="2162582"/>
            <a:ext cx="13543625" cy="958240"/>
          </a:xfrm>
          <a:prstGeom prst="rect">
            <a:avLst/>
          </a:prstGeom>
        </p:spPr>
        <p:txBody>
          <a:bodyPr lIns="0" tIns="0" rIns="0" bIns="0" rtlCol="0" anchor="t">
            <a:spAutoFit/>
          </a:bodyPr>
          <a:lstStyle/>
          <a:p>
            <a:pPr>
              <a:lnSpc>
                <a:spcPts val="3985"/>
              </a:lnSpc>
            </a:pPr>
            <a:r>
              <a:rPr lang="en-US" sz="2846">
                <a:solidFill>
                  <a:srgbClr val="FFFFFF"/>
                </a:solidFill>
                <a:latin typeface="Open Sans"/>
              </a:rPr>
              <a:t>Formal grammars, like L-systems, are used to generate musical compositions.</a:t>
            </a:r>
          </a:p>
          <a:p>
            <a:pPr>
              <a:lnSpc>
                <a:spcPts val="3985"/>
              </a:lnSpc>
              <a:spcBef>
                <a:spcPct val="0"/>
              </a:spcBef>
            </a:pPr>
            <a:endParaRPr lang="en-US" sz="2846">
              <a:solidFill>
                <a:srgbClr val="FFFFFF"/>
              </a:solidFill>
              <a:latin typeface="Open Sans"/>
            </a:endParaRPr>
          </a:p>
        </p:txBody>
      </p:sp>
      <p:sp>
        <p:nvSpPr>
          <p:cNvPr id="14" name="TextBox 14"/>
          <p:cNvSpPr txBox="1"/>
          <p:nvPr/>
        </p:nvSpPr>
        <p:spPr>
          <a:xfrm>
            <a:off x="1006896" y="2675010"/>
            <a:ext cx="7903401" cy="539198"/>
          </a:xfrm>
          <a:prstGeom prst="rect">
            <a:avLst/>
          </a:prstGeom>
        </p:spPr>
        <p:txBody>
          <a:bodyPr lIns="0" tIns="0" rIns="0" bIns="0" rtlCol="0" anchor="t">
            <a:spAutoFit/>
          </a:bodyPr>
          <a:lstStyle/>
          <a:p>
            <a:pPr>
              <a:lnSpc>
                <a:spcPts val="4405"/>
              </a:lnSpc>
              <a:spcBef>
                <a:spcPct val="0"/>
              </a:spcBef>
            </a:pPr>
            <a:r>
              <a:rPr lang="en-US" sz="3146">
                <a:solidFill>
                  <a:srgbClr val="FFFFFF"/>
                </a:solidFill>
                <a:latin typeface="Open Sans Bold"/>
              </a:rPr>
              <a:t>Symbolic, Knowledge-Based Systems</a:t>
            </a:r>
          </a:p>
        </p:txBody>
      </p:sp>
      <p:sp>
        <p:nvSpPr>
          <p:cNvPr id="15" name="TextBox 15"/>
          <p:cNvSpPr txBox="1"/>
          <p:nvPr/>
        </p:nvSpPr>
        <p:spPr>
          <a:xfrm>
            <a:off x="1006896" y="4242352"/>
            <a:ext cx="3897560" cy="539198"/>
          </a:xfrm>
          <a:prstGeom prst="rect">
            <a:avLst/>
          </a:prstGeom>
        </p:spPr>
        <p:txBody>
          <a:bodyPr lIns="0" tIns="0" rIns="0" bIns="0" rtlCol="0" anchor="t">
            <a:spAutoFit/>
          </a:bodyPr>
          <a:lstStyle/>
          <a:p>
            <a:pPr>
              <a:lnSpc>
                <a:spcPts val="4405"/>
              </a:lnSpc>
              <a:spcBef>
                <a:spcPct val="0"/>
              </a:spcBef>
            </a:pPr>
            <a:r>
              <a:rPr lang="en-US" sz="3146">
                <a:solidFill>
                  <a:srgbClr val="FFFFFF"/>
                </a:solidFill>
                <a:latin typeface="Open Sans Bold"/>
              </a:rPr>
              <a:t>Markov Chains</a:t>
            </a:r>
          </a:p>
        </p:txBody>
      </p:sp>
      <p:sp>
        <p:nvSpPr>
          <p:cNvPr id="16" name="TextBox 16"/>
          <p:cNvSpPr txBox="1"/>
          <p:nvPr/>
        </p:nvSpPr>
        <p:spPr>
          <a:xfrm>
            <a:off x="1028700" y="3267038"/>
            <a:ext cx="16949148" cy="1449701"/>
          </a:xfrm>
          <a:prstGeom prst="rect">
            <a:avLst/>
          </a:prstGeom>
        </p:spPr>
        <p:txBody>
          <a:bodyPr lIns="0" tIns="0" rIns="0" bIns="0" rtlCol="0" anchor="t">
            <a:spAutoFit/>
          </a:bodyPr>
          <a:lstStyle/>
          <a:p>
            <a:pPr>
              <a:lnSpc>
                <a:spcPts val="3985"/>
              </a:lnSpc>
            </a:pPr>
            <a:r>
              <a:rPr lang="en-US" sz="2846">
                <a:solidFill>
                  <a:srgbClr val="FFFFFF"/>
                </a:solidFill>
                <a:latin typeface="Open Sans"/>
              </a:rPr>
              <a:t>Symbolic AI techniques, such as rule-based systems, generate music using case-based reasoning, rule learning, and constraint satisfaction.</a:t>
            </a:r>
          </a:p>
          <a:p>
            <a:pPr>
              <a:lnSpc>
                <a:spcPts val="3985"/>
              </a:lnSpc>
              <a:spcBef>
                <a:spcPct val="0"/>
              </a:spcBef>
            </a:pPr>
            <a:endParaRPr lang="en-US" sz="2846">
              <a:solidFill>
                <a:srgbClr val="FFFFFF"/>
              </a:solidFill>
              <a:latin typeface="Open Sans"/>
            </a:endParaRPr>
          </a:p>
        </p:txBody>
      </p:sp>
      <p:sp>
        <p:nvSpPr>
          <p:cNvPr id="17" name="TextBox 17"/>
          <p:cNvSpPr txBox="1"/>
          <p:nvPr/>
        </p:nvSpPr>
        <p:spPr>
          <a:xfrm>
            <a:off x="1028700" y="4743450"/>
            <a:ext cx="16949148" cy="1449701"/>
          </a:xfrm>
          <a:prstGeom prst="rect">
            <a:avLst/>
          </a:prstGeom>
        </p:spPr>
        <p:txBody>
          <a:bodyPr lIns="0" tIns="0" rIns="0" bIns="0" rtlCol="0" anchor="t">
            <a:spAutoFit/>
          </a:bodyPr>
          <a:lstStyle/>
          <a:p>
            <a:pPr>
              <a:lnSpc>
                <a:spcPts val="3985"/>
              </a:lnSpc>
            </a:pPr>
            <a:r>
              <a:rPr lang="en-US" sz="2846">
                <a:solidFill>
                  <a:srgbClr val="FFFFFF"/>
                </a:solidFill>
                <a:latin typeface="Open Sans"/>
              </a:rPr>
              <a:t>Probabilistic models generate music based on statistical patterns, modeling transition probabilities between musical events.</a:t>
            </a:r>
          </a:p>
          <a:p>
            <a:pPr>
              <a:lnSpc>
                <a:spcPts val="3985"/>
              </a:lnSpc>
              <a:spcBef>
                <a:spcPct val="0"/>
              </a:spcBef>
            </a:pPr>
            <a:endParaRPr lang="en-US" sz="2846">
              <a:solidFill>
                <a:srgbClr val="FFFFFF"/>
              </a:solidFill>
              <a:latin typeface="Open Sans"/>
            </a:endParaRPr>
          </a:p>
        </p:txBody>
      </p:sp>
      <p:sp>
        <p:nvSpPr>
          <p:cNvPr id="18" name="Freeform 18"/>
          <p:cNvSpPr/>
          <p:nvPr/>
        </p:nvSpPr>
        <p:spPr>
          <a:xfrm>
            <a:off x="5381281" y="5605429"/>
            <a:ext cx="6547525" cy="3917836"/>
          </a:xfrm>
          <a:custGeom>
            <a:avLst/>
            <a:gdLst/>
            <a:ahLst/>
            <a:cxnLst/>
            <a:rect l="l" t="t" r="r" b="b"/>
            <a:pathLst>
              <a:path w="6547525" h="3917836">
                <a:moveTo>
                  <a:pt x="0" y="0"/>
                </a:moveTo>
                <a:lnTo>
                  <a:pt x="6547525" y="0"/>
                </a:lnTo>
                <a:lnTo>
                  <a:pt x="6547525" y="3917836"/>
                </a:lnTo>
                <a:lnTo>
                  <a:pt x="0" y="3917836"/>
                </a:lnTo>
                <a:lnTo>
                  <a:pt x="0" y="0"/>
                </a:lnTo>
                <a:close/>
              </a:path>
            </a:pathLst>
          </a:custGeom>
          <a:blipFill>
            <a:blip r:embed="rId11"/>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a:grpSpLocks noChangeAspect="1"/>
          </p:cNvGrpSpPr>
          <p:nvPr/>
        </p:nvGrpSpPr>
        <p:grpSpPr>
          <a:xfrm>
            <a:off x="-4127055" y="177125"/>
            <a:ext cx="6718856" cy="11345586"/>
            <a:chOff x="0" y="0"/>
            <a:chExt cx="3760470" cy="6350000"/>
          </a:xfrm>
        </p:grpSpPr>
        <p:sp>
          <p:nvSpPr>
            <p:cNvPr id="4" name="Freeform 4"/>
            <p:cNvSpPr/>
            <p:nvPr/>
          </p:nvSpPr>
          <p:spPr>
            <a:xfrm rot="6261474">
              <a:off x="-1589239" y="978752"/>
              <a:ext cx="6907822" cy="4773954"/>
            </a:xfrm>
            <a:custGeom>
              <a:avLst/>
              <a:gdLst/>
              <a:ahLst/>
              <a:cxnLst/>
              <a:rect l="l" t="t" r="r" b="b"/>
              <a:pathLst>
                <a:path w="6907822" h="4773954">
                  <a:moveTo>
                    <a:pt x="754239" y="947346"/>
                  </a:moveTo>
                  <a:cubicBezTo>
                    <a:pt x="866662" y="946099"/>
                    <a:pt x="1150423" y="958675"/>
                    <a:pt x="1150423" y="958675"/>
                  </a:cubicBezTo>
                  <a:cubicBezTo>
                    <a:pt x="1150423" y="958675"/>
                    <a:pt x="1447395" y="910188"/>
                    <a:pt x="1553204" y="883104"/>
                  </a:cubicBezTo>
                  <a:cubicBezTo>
                    <a:pt x="1553204" y="883104"/>
                    <a:pt x="1678236" y="823569"/>
                    <a:pt x="1731140" y="810027"/>
                  </a:cubicBezTo>
                  <a:cubicBezTo>
                    <a:pt x="1784045" y="796485"/>
                    <a:pt x="1922304" y="788625"/>
                    <a:pt x="1922304" y="788625"/>
                  </a:cubicBezTo>
                  <a:lnTo>
                    <a:pt x="2100240" y="715548"/>
                  </a:lnTo>
                  <a:cubicBezTo>
                    <a:pt x="2100240" y="715548"/>
                    <a:pt x="2199435" y="662626"/>
                    <a:pt x="2258953" y="674921"/>
                  </a:cubicBezTo>
                  <a:cubicBezTo>
                    <a:pt x="2258953" y="674921"/>
                    <a:pt x="2284790" y="668308"/>
                    <a:pt x="2311857" y="661379"/>
                  </a:cubicBezTo>
                  <a:cubicBezTo>
                    <a:pt x="2338924" y="654451"/>
                    <a:pt x="2351219" y="594933"/>
                    <a:pt x="2417666" y="634295"/>
                  </a:cubicBezTo>
                  <a:lnTo>
                    <a:pt x="2542698" y="574760"/>
                  </a:lnTo>
                  <a:cubicBezTo>
                    <a:pt x="2542698" y="574760"/>
                    <a:pt x="2740773" y="467688"/>
                    <a:pt x="2780152" y="513978"/>
                  </a:cubicBezTo>
                  <a:cubicBezTo>
                    <a:pt x="2819531" y="560269"/>
                    <a:pt x="2991786" y="572547"/>
                    <a:pt x="2991786" y="572547"/>
                  </a:cubicBezTo>
                  <a:lnTo>
                    <a:pt x="3600800" y="416656"/>
                  </a:lnTo>
                  <a:cubicBezTo>
                    <a:pt x="3600800" y="416656"/>
                    <a:pt x="3720151" y="442476"/>
                    <a:pt x="3791964" y="395253"/>
                  </a:cubicBezTo>
                  <a:cubicBezTo>
                    <a:pt x="3863776" y="348030"/>
                    <a:pt x="4003581" y="341084"/>
                    <a:pt x="4003581" y="341084"/>
                  </a:cubicBezTo>
                  <a:lnTo>
                    <a:pt x="4405429" y="154322"/>
                  </a:lnTo>
                  <a:lnTo>
                    <a:pt x="4927560" y="104570"/>
                  </a:lnTo>
                  <a:cubicBezTo>
                    <a:pt x="4927560" y="104570"/>
                    <a:pt x="5304521" y="148350"/>
                    <a:pt x="5383262" y="128194"/>
                  </a:cubicBezTo>
                  <a:cubicBezTo>
                    <a:pt x="5462003" y="108039"/>
                    <a:pt x="5719911" y="14491"/>
                    <a:pt x="5745748" y="7878"/>
                  </a:cubicBezTo>
                  <a:cubicBezTo>
                    <a:pt x="5771585" y="1264"/>
                    <a:pt x="5996744" y="0"/>
                    <a:pt x="6056262" y="12295"/>
                  </a:cubicBezTo>
                  <a:cubicBezTo>
                    <a:pt x="6115780" y="24590"/>
                    <a:pt x="6148545" y="45043"/>
                    <a:pt x="6149793" y="157465"/>
                  </a:cubicBezTo>
                  <a:lnTo>
                    <a:pt x="6164582" y="322792"/>
                  </a:lnTo>
                  <a:lnTo>
                    <a:pt x="6158900" y="408147"/>
                  </a:lnTo>
                  <a:cubicBezTo>
                    <a:pt x="6158900" y="408147"/>
                    <a:pt x="6179056" y="486888"/>
                    <a:pt x="6139694" y="553334"/>
                  </a:cubicBezTo>
                  <a:cubicBezTo>
                    <a:pt x="6139694" y="553334"/>
                    <a:pt x="6134013" y="638689"/>
                    <a:pt x="6147555" y="691593"/>
                  </a:cubicBezTo>
                  <a:lnTo>
                    <a:pt x="6186934" y="737884"/>
                  </a:lnTo>
                  <a:lnTo>
                    <a:pt x="6287078" y="908892"/>
                  </a:lnTo>
                  <a:cubicBezTo>
                    <a:pt x="6287078" y="908892"/>
                    <a:pt x="6440143" y="1179095"/>
                    <a:pt x="6434462" y="1264450"/>
                  </a:cubicBezTo>
                  <a:cubicBezTo>
                    <a:pt x="6434462" y="1264450"/>
                    <a:pt x="6435709" y="1376872"/>
                    <a:pt x="6481702" y="1448999"/>
                  </a:cubicBezTo>
                  <a:cubicBezTo>
                    <a:pt x="6481702" y="1448999"/>
                    <a:pt x="6614594" y="1527724"/>
                    <a:pt x="6542483" y="1686454"/>
                  </a:cubicBezTo>
                  <a:lnTo>
                    <a:pt x="6569568" y="1792262"/>
                  </a:lnTo>
                  <a:lnTo>
                    <a:pt x="6624051" y="2005110"/>
                  </a:lnTo>
                  <a:cubicBezTo>
                    <a:pt x="6624051" y="2005110"/>
                    <a:pt x="6729876" y="2090763"/>
                    <a:pt x="6744368" y="2367596"/>
                  </a:cubicBezTo>
                  <a:lnTo>
                    <a:pt x="6778380" y="2500472"/>
                  </a:lnTo>
                  <a:cubicBezTo>
                    <a:pt x="6778380" y="2500472"/>
                    <a:pt x="6878524" y="2671479"/>
                    <a:pt x="6799800" y="2804372"/>
                  </a:cubicBezTo>
                  <a:lnTo>
                    <a:pt x="6853654" y="3014759"/>
                  </a:lnTo>
                  <a:lnTo>
                    <a:pt x="6907822" y="3226376"/>
                  </a:lnTo>
                  <a:lnTo>
                    <a:pt x="861969" y="4773953"/>
                  </a:lnTo>
                  <a:lnTo>
                    <a:pt x="0" y="1406534"/>
                  </a:lnTo>
                  <a:cubicBezTo>
                    <a:pt x="64863" y="1383376"/>
                    <a:pt x="354130" y="1279180"/>
                    <a:pt x="382931" y="1197083"/>
                  </a:cubicBezTo>
                  <a:cubicBezTo>
                    <a:pt x="415680" y="1104800"/>
                    <a:pt x="641817" y="948594"/>
                    <a:pt x="754239" y="947346"/>
                  </a:cubicBezTo>
                  <a:close/>
                </a:path>
              </a:pathLst>
            </a:custGeom>
            <a:blipFill>
              <a:blip r:embed="rId3"/>
              <a:stretch>
                <a:fillRect l="-38188" t="-5031" r="-14866" b="-42149"/>
              </a:stretch>
            </a:blipFill>
          </p:spPr>
        </p:sp>
        <p:sp>
          <p:nvSpPr>
            <p:cNvPr id="5" name="Freeform 5"/>
            <p:cNvSpPr/>
            <p:nvPr/>
          </p:nvSpPr>
          <p:spPr>
            <a:xfrm>
              <a:off x="0" y="0"/>
              <a:ext cx="3760470" cy="6350000"/>
            </a:xfrm>
            <a:custGeom>
              <a:avLst/>
              <a:gdLst/>
              <a:ahLst/>
              <a:cxnLst/>
              <a:rect l="l" t="t" r="r" b="b"/>
              <a:pathLst>
                <a:path w="3760470" h="6350000">
                  <a:moveTo>
                    <a:pt x="3760470" y="6350000"/>
                  </a:moveTo>
                  <a:lnTo>
                    <a:pt x="0" y="6350000"/>
                  </a:lnTo>
                  <a:lnTo>
                    <a:pt x="0" y="0"/>
                  </a:lnTo>
                  <a:lnTo>
                    <a:pt x="3760470" y="0"/>
                  </a:lnTo>
                  <a:lnTo>
                    <a:pt x="3760470" y="6350000"/>
                  </a:lnTo>
                  <a:close/>
                </a:path>
              </a:pathLst>
            </a:custGeom>
            <a:blipFill>
              <a:blip r:embed="rId4"/>
              <a:stretch>
                <a:fillRect l="-503" r="-6724" b="-1600"/>
              </a:stretch>
            </a:blipFill>
          </p:spPr>
        </p:sp>
      </p:grpSp>
      <p:sp>
        <p:nvSpPr>
          <p:cNvPr id="6" name="Freeform 6"/>
          <p:cNvSpPr/>
          <p:nvPr/>
        </p:nvSpPr>
        <p:spPr>
          <a:xfrm rot="-10345600">
            <a:off x="11032512" y="-1059319"/>
            <a:ext cx="10985533" cy="2118639"/>
          </a:xfrm>
          <a:custGeom>
            <a:avLst/>
            <a:gdLst/>
            <a:ahLst/>
            <a:cxnLst/>
            <a:rect l="l" t="t" r="r" b="b"/>
            <a:pathLst>
              <a:path w="10985533" h="2118639">
                <a:moveTo>
                  <a:pt x="0" y="0"/>
                </a:moveTo>
                <a:lnTo>
                  <a:pt x="10985534" y="0"/>
                </a:lnTo>
                <a:lnTo>
                  <a:pt x="10985534" y="2118638"/>
                </a:lnTo>
                <a:lnTo>
                  <a:pt x="0" y="2118638"/>
                </a:lnTo>
                <a:lnTo>
                  <a:pt x="0" y="0"/>
                </a:lnTo>
                <a:close/>
              </a:path>
            </a:pathLst>
          </a:custGeom>
          <a:blipFill>
            <a:blip r:embed="rId5"/>
            <a:stretch>
              <a:fillRect/>
            </a:stretch>
          </a:blipFill>
        </p:spPr>
      </p:sp>
      <p:sp>
        <p:nvSpPr>
          <p:cNvPr id="7" name="Freeform 7"/>
          <p:cNvSpPr/>
          <p:nvPr/>
        </p:nvSpPr>
        <p:spPr>
          <a:xfrm>
            <a:off x="2053532" y="7661024"/>
            <a:ext cx="1804287" cy="1804287"/>
          </a:xfrm>
          <a:custGeom>
            <a:avLst/>
            <a:gdLst/>
            <a:ahLst/>
            <a:cxnLst/>
            <a:rect l="l" t="t" r="r" b="b"/>
            <a:pathLst>
              <a:path w="1804287" h="1804287">
                <a:moveTo>
                  <a:pt x="0" y="0"/>
                </a:moveTo>
                <a:lnTo>
                  <a:pt x="1804288" y="0"/>
                </a:lnTo>
                <a:lnTo>
                  <a:pt x="1804288" y="1804287"/>
                </a:lnTo>
                <a:lnTo>
                  <a:pt x="0" y="1804287"/>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8" name="Freeform 8"/>
          <p:cNvSpPr/>
          <p:nvPr/>
        </p:nvSpPr>
        <p:spPr>
          <a:xfrm>
            <a:off x="1888612" y="7816692"/>
            <a:ext cx="1804287" cy="1804287"/>
          </a:xfrm>
          <a:custGeom>
            <a:avLst/>
            <a:gdLst/>
            <a:ahLst/>
            <a:cxnLst/>
            <a:rect l="l" t="t" r="r" b="b"/>
            <a:pathLst>
              <a:path w="1804287" h="1804287">
                <a:moveTo>
                  <a:pt x="0" y="0"/>
                </a:moveTo>
                <a:lnTo>
                  <a:pt x="1804287" y="0"/>
                </a:lnTo>
                <a:lnTo>
                  <a:pt x="1804287" y="1804287"/>
                </a:lnTo>
                <a:lnTo>
                  <a:pt x="0" y="1804287"/>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9" name="TextBox 9"/>
          <p:cNvSpPr txBox="1"/>
          <p:nvPr/>
        </p:nvSpPr>
        <p:spPr>
          <a:xfrm>
            <a:off x="5086350" y="24725"/>
            <a:ext cx="8115300" cy="1289050"/>
          </a:xfrm>
          <a:prstGeom prst="rect">
            <a:avLst/>
          </a:prstGeom>
        </p:spPr>
        <p:txBody>
          <a:bodyPr lIns="0" tIns="0" rIns="0" bIns="0" rtlCol="0" anchor="t">
            <a:spAutoFit/>
          </a:bodyPr>
          <a:lstStyle/>
          <a:p>
            <a:pPr algn="ctr">
              <a:lnSpc>
                <a:spcPts val="10499"/>
              </a:lnSpc>
              <a:spcBef>
                <a:spcPct val="0"/>
              </a:spcBef>
            </a:pPr>
            <a:r>
              <a:rPr lang="en-US" sz="7499">
                <a:solidFill>
                  <a:srgbClr val="FFFFFF"/>
                </a:solidFill>
                <a:latin typeface="Bebas Neue Bold"/>
              </a:rPr>
              <a:t>Methodology of</a:t>
            </a:r>
          </a:p>
        </p:txBody>
      </p:sp>
      <p:sp>
        <p:nvSpPr>
          <p:cNvPr id="10" name="TextBox 10"/>
          <p:cNvSpPr txBox="1"/>
          <p:nvPr/>
        </p:nvSpPr>
        <p:spPr>
          <a:xfrm>
            <a:off x="7115175" y="910700"/>
            <a:ext cx="4057650" cy="1289050"/>
          </a:xfrm>
          <a:prstGeom prst="rect">
            <a:avLst/>
          </a:prstGeom>
        </p:spPr>
        <p:txBody>
          <a:bodyPr lIns="0" tIns="0" rIns="0" bIns="0" rtlCol="0" anchor="t">
            <a:spAutoFit/>
          </a:bodyPr>
          <a:lstStyle/>
          <a:p>
            <a:pPr algn="ctr">
              <a:lnSpc>
                <a:spcPts val="10499"/>
              </a:lnSpc>
              <a:spcBef>
                <a:spcPct val="0"/>
              </a:spcBef>
            </a:pPr>
            <a:r>
              <a:rPr lang="en-US" sz="7499">
                <a:solidFill>
                  <a:srgbClr val="E41F1F"/>
                </a:solidFill>
                <a:latin typeface="Bebas Neue Bold"/>
              </a:rPr>
              <a:t>application</a:t>
            </a:r>
          </a:p>
        </p:txBody>
      </p:sp>
      <p:sp>
        <p:nvSpPr>
          <p:cNvPr id="11" name="TextBox 11"/>
          <p:cNvSpPr txBox="1"/>
          <p:nvPr/>
        </p:nvSpPr>
        <p:spPr>
          <a:xfrm>
            <a:off x="2981649" y="2474449"/>
            <a:ext cx="6933088" cy="539198"/>
          </a:xfrm>
          <a:prstGeom prst="rect">
            <a:avLst/>
          </a:prstGeom>
        </p:spPr>
        <p:txBody>
          <a:bodyPr lIns="0" tIns="0" rIns="0" bIns="0" rtlCol="0" anchor="t">
            <a:spAutoFit/>
          </a:bodyPr>
          <a:lstStyle/>
          <a:p>
            <a:pPr>
              <a:lnSpc>
                <a:spcPts val="4405"/>
              </a:lnSpc>
              <a:spcBef>
                <a:spcPct val="0"/>
              </a:spcBef>
            </a:pPr>
            <a:r>
              <a:rPr lang="en-US" sz="3146">
                <a:solidFill>
                  <a:srgbClr val="FFFFFF"/>
                </a:solidFill>
                <a:latin typeface="Open Sans Bold"/>
              </a:rPr>
              <a:t>Artificial Neural Networks</a:t>
            </a:r>
          </a:p>
        </p:txBody>
      </p:sp>
      <p:sp>
        <p:nvSpPr>
          <p:cNvPr id="12" name="TextBox 12"/>
          <p:cNvSpPr txBox="1"/>
          <p:nvPr/>
        </p:nvSpPr>
        <p:spPr>
          <a:xfrm>
            <a:off x="2981649" y="2975547"/>
            <a:ext cx="12465189" cy="958240"/>
          </a:xfrm>
          <a:prstGeom prst="rect">
            <a:avLst/>
          </a:prstGeom>
        </p:spPr>
        <p:txBody>
          <a:bodyPr lIns="0" tIns="0" rIns="0" bIns="0" rtlCol="0" anchor="t">
            <a:spAutoFit/>
          </a:bodyPr>
          <a:lstStyle/>
          <a:p>
            <a:pPr>
              <a:lnSpc>
                <a:spcPts val="3985"/>
              </a:lnSpc>
            </a:pPr>
            <a:r>
              <a:rPr lang="en-US" sz="2846">
                <a:solidFill>
                  <a:srgbClr val="FFFFFF"/>
                </a:solidFill>
                <a:latin typeface="Open Sans"/>
              </a:rPr>
              <a:t>Learn patterns in musical data to generate new compositions.</a:t>
            </a:r>
          </a:p>
          <a:p>
            <a:pPr>
              <a:lnSpc>
                <a:spcPts val="3985"/>
              </a:lnSpc>
              <a:spcBef>
                <a:spcPct val="0"/>
              </a:spcBef>
            </a:pPr>
            <a:endParaRPr lang="en-US" sz="2846">
              <a:solidFill>
                <a:srgbClr val="FFFFFF"/>
              </a:solidFill>
              <a:latin typeface="Open Sans"/>
            </a:endParaRPr>
          </a:p>
        </p:txBody>
      </p:sp>
      <p:sp>
        <p:nvSpPr>
          <p:cNvPr id="13" name="TextBox 13"/>
          <p:cNvSpPr txBox="1"/>
          <p:nvPr/>
        </p:nvSpPr>
        <p:spPr>
          <a:xfrm>
            <a:off x="3020167" y="3499422"/>
            <a:ext cx="5940581" cy="539198"/>
          </a:xfrm>
          <a:prstGeom prst="rect">
            <a:avLst/>
          </a:prstGeom>
        </p:spPr>
        <p:txBody>
          <a:bodyPr lIns="0" tIns="0" rIns="0" bIns="0" rtlCol="0" anchor="t">
            <a:spAutoFit/>
          </a:bodyPr>
          <a:lstStyle/>
          <a:p>
            <a:pPr>
              <a:lnSpc>
                <a:spcPts val="4405"/>
              </a:lnSpc>
              <a:spcBef>
                <a:spcPct val="0"/>
              </a:spcBef>
            </a:pPr>
            <a:r>
              <a:rPr lang="en-US" sz="3146">
                <a:solidFill>
                  <a:srgbClr val="FFFFFF"/>
                </a:solidFill>
                <a:latin typeface="Open Sans Bold"/>
              </a:rPr>
              <a:t>Evolutionary Methods</a:t>
            </a:r>
          </a:p>
        </p:txBody>
      </p:sp>
      <p:sp>
        <p:nvSpPr>
          <p:cNvPr id="14" name="TextBox 14"/>
          <p:cNvSpPr txBox="1"/>
          <p:nvPr/>
        </p:nvSpPr>
        <p:spPr>
          <a:xfrm>
            <a:off x="2981649" y="4924446"/>
            <a:ext cx="9032622" cy="539198"/>
          </a:xfrm>
          <a:prstGeom prst="rect">
            <a:avLst/>
          </a:prstGeom>
        </p:spPr>
        <p:txBody>
          <a:bodyPr lIns="0" tIns="0" rIns="0" bIns="0" rtlCol="0" anchor="t">
            <a:spAutoFit/>
          </a:bodyPr>
          <a:lstStyle/>
          <a:p>
            <a:pPr>
              <a:lnSpc>
                <a:spcPts val="4405"/>
              </a:lnSpc>
              <a:spcBef>
                <a:spcPct val="0"/>
              </a:spcBef>
            </a:pPr>
            <a:r>
              <a:rPr lang="en-US" sz="3146">
                <a:solidFill>
                  <a:srgbClr val="FFFFFF"/>
                </a:solidFill>
                <a:latin typeface="Open Sans Bold"/>
              </a:rPr>
              <a:t>Self-Similarity and Cellular Automata</a:t>
            </a:r>
          </a:p>
        </p:txBody>
      </p:sp>
      <p:sp>
        <p:nvSpPr>
          <p:cNvPr id="15" name="TextBox 15"/>
          <p:cNvSpPr txBox="1"/>
          <p:nvPr/>
        </p:nvSpPr>
        <p:spPr>
          <a:xfrm>
            <a:off x="3020167" y="4251938"/>
            <a:ext cx="12426671" cy="958240"/>
          </a:xfrm>
          <a:prstGeom prst="rect">
            <a:avLst/>
          </a:prstGeom>
        </p:spPr>
        <p:txBody>
          <a:bodyPr lIns="0" tIns="0" rIns="0" bIns="0" rtlCol="0" anchor="t">
            <a:spAutoFit/>
          </a:bodyPr>
          <a:lstStyle/>
          <a:p>
            <a:pPr>
              <a:lnSpc>
                <a:spcPts val="3985"/>
              </a:lnSpc>
            </a:pPr>
            <a:r>
              <a:rPr lang="en-US" sz="2846">
                <a:solidFill>
                  <a:srgbClr val="FFFFFF"/>
                </a:solidFill>
                <a:latin typeface="Open Sans"/>
              </a:rPr>
              <a:t>Simulate natural selection to evolve musical compositions over time.</a:t>
            </a:r>
          </a:p>
          <a:p>
            <a:pPr>
              <a:lnSpc>
                <a:spcPts val="3985"/>
              </a:lnSpc>
              <a:spcBef>
                <a:spcPct val="0"/>
              </a:spcBef>
            </a:pPr>
            <a:endParaRPr lang="en-US" sz="2846">
              <a:solidFill>
                <a:srgbClr val="FFFFFF"/>
              </a:solidFill>
              <a:latin typeface="Open Sans"/>
            </a:endParaRPr>
          </a:p>
        </p:txBody>
      </p:sp>
      <p:sp>
        <p:nvSpPr>
          <p:cNvPr id="16" name="TextBox 16"/>
          <p:cNvSpPr txBox="1"/>
          <p:nvPr/>
        </p:nvSpPr>
        <p:spPr>
          <a:xfrm>
            <a:off x="2955676" y="5689927"/>
            <a:ext cx="12426671" cy="958240"/>
          </a:xfrm>
          <a:prstGeom prst="rect">
            <a:avLst/>
          </a:prstGeom>
        </p:spPr>
        <p:txBody>
          <a:bodyPr lIns="0" tIns="0" rIns="0" bIns="0" rtlCol="0" anchor="t">
            <a:spAutoFit/>
          </a:bodyPr>
          <a:lstStyle/>
          <a:p>
            <a:pPr>
              <a:lnSpc>
                <a:spcPts val="3985"/>
              </a:lnSpc>
              <a:spcBef>
                <a:spcPct val="0"/>
              </a:spcBef>
            </a:pPr>
            <a:r>
              <a:rPr lang="en-US" sz="2846">
                <a:solidFill>
                  <a:srgbClr val="FFFFFF"/>
                </a:solidFill>
                <a:latin typeface="Open Sans"/>
              </a:rPr>
              <a:t>Use self-similarity and cellular automata to generate music through the repetition of patterns and simple rule applications on a grid of cells.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rot="10220194">
            <a:off x="-2949225" y="-1059319"/>
            <a:ext cx="10985533" cy="2118639"/>
          </a:xfrm>
          <a:custGeom>
            <a:avLst/>
            <a:gdLst/>
            <a:ahLst/>
            <a:cxnLst/>
            <a:rect l="l" t="t" r="r" b="b"/>
            <a:pathLst>
              <a:path w="10985533" h="2118639">
                <a:moveTo>
                  <a:pt x="0" y="0"/>
                </a:moveTo>
                <a:lnTo>
                  <a:pt x="10985534" y="0"/>
                </a:lnTo>
                <a:lnTo>
                  <a:pt x="10985534" y="2118638"/>
                </a:lnTo>
                <a:lnTo>
                  <a:pt x="0" y="2118638"/>
                </a:lnTo>
                <a:lnTo>
                  <a:pt x="0" y="0"/>
                </a:lnTo>
                <a:close/>
              </a:path>
            </a:pathLst>
          </a:custGeom>
          <a:blipFill>
            <a:blip r:embed="rId3"/>
            <a:stretch>
              <a:fillRect/>
            </a:stretch>
          </a:blipFill>
        </p:spPr>
      </p:sp>
      <p:sp>
        <p:nvSpPr>
          <p:cNvPr id="4" name="Freeform 4"/>
          <p:cNvSpPr/>
          <p:nvPr/>
        </p:nvSpPr>
        <p:spPr>
          <a:xfrm rot="-792824">
            <a:off x="10077787" y="8608483"/>
            <a:ext cx="13194124" cy="2886215"/>
          </a:xfrm>
          <a:custGeom>
            <a:avLst/>
            <a:gdLst/>
            <a:ahLst/>
            <a:cxnLst/>
            <a:rect l="l" t="t" r="r" b="b"/>
            <a:pathLst>
              <a:path w="13194124" h="2886215">
                <a:moveTo>
                  <a:pt x="0" y="0"/>
                </a:moveTo>
                <a:lnTo>
                  <a:pt x="13194124" y="0"/>
                </a:lnTo>
                <a:lnTo>
                  <a:pt x="13194124" y="2886215"/>
                </a:lnTo>
                <a:lnTo>
                  <a:pt x="0" y="2886215"/>
                </a:lnTo>
                <a:lnTo>
                  <a:pt x="0" y="0"/>
                </a:lnTo>
                <a:close/>
              </a:path>
            </a:pathLst>
          </a:custGeom>
          <a:blipFill>
            <a:blip r:embed="rId4"/>
            <a:stretch>
              <a:fillRect/>
            </a:stretch>
          </a:blipFill>
        </p:spPr>
      </p:sp>
      <p:sp>
        <p:nvSpPr>
          <p:cNvPr id="5" name="TextBox 5"/>
          <p:cNvSpPr txBox="1"/>
          <p:nvPr/>
        </p:nvSpPr>
        <p:spPr>
          <a:xfrm>
            <a:off x="1028700" y="2128949"/>
            <a:ext cx="15008326" cy="8786701"/>
          </a:xfrm>
          <a:prstGeom prst="rect">
            <a:avLst/>
          </a:prstGeom>
        </p:spPr>
        <p:txBody>
          <a:bodyPr lIns="0" tIns="0" rIns="0" bIns="0" rtlCol="0" anchor="t">
            <a:spAutoFit/>
          </a:bodyPr>
          <a:lstStyle/>
          <a:p>
            <a:pPr marL="770093" lvl="1" indent="-385046">
              <a:lnSpc>
                <a:spcPts val="4993"/>
              </a:lnSpc>
              <a:buFont typeface="Arial"/>
              <a:buChar char="•"/>
            </a:pPr>
            <a:r>
              <a:rPr lang="en-US" sz="3566">
                <a:solidFill>
                  <a:srgbClr val="FFFFFF"/>
                </a:solidFill>
                <a:latin typeface="Solway"/>
              </a:rPr>
              <a:t>Creativity and Innovation:</a:t>
            </a:r>
          </a:p>
          <a:p>
            <a:pPr marL="1540185" lvl="2" indent="-513395">
              <a:lnSpc>
                <a:spcPts val="4993"/>
              </a:lnSpc>
              <a:buFont typeface="Arial"/>
              <a:buChar char="⚬"/>
            </a:pPr>
            <a:r>
              <a:rPr lang="en-US" sz="3566">
                <a:solidFill>
                  <a:srgbClr val="FFFFFF"/>
                </a:solidFill>
                <a:latin typeface="ABeeZee"/>
              </a:rPr>
              <a:t>Genetic algorithms and neural networks foster innovation in music creation.</a:t>
            </a:r>
          </a:p>
          <a:p>
            <a:pPr marL="1540185" lvl="2" indent="-513395">
              <a:lnSpc>
                <a:spcPts val="4993"/>
              </a:lnSpc>
              <a:buFont typeface="Arial"/>
              <a:buChar char="⚬"/>
            </a:pPr>
            <a:r>
              <a:rPr lang="en-US" sz="3566">
                <a:solidFill>
                  <a:srgbClr val="FFFFFF"/>
                </a:solidFill>
                <a:latin typeface="Solway"/>
              </a:rPr>
              <a:t>Generates novel and creative compositions with unique patterns.</a:t>
            </a:r>
          </a:p>
          <a:p>
            <a:pPr marL="770093" lvl="1" indent="-385046">
              <a:lnSpc>
                <a:spcPts val="4993"/>
              </a:lnSpc>
              <a:buFont typeface="Arial"/>
              <a:buChar char="•"/>
            </a:pPr>
            <a:r>
              <a:rPr lang="en-US" sz="3566">
                <a:solidFill>
                  <a:srgbClr val="FFFFFF"/>
                </a:solidFill>
                <a:latin typeface="Solway"/>
              </a:rPr>
              <a:t>Competence in Composition:</a:t>
            </a:r>
          </a:p>
          <a:p>
            <a:pPr marL="1540185" lvl="2" indent="-513395">
              <a:lnSpc>
                <a:spcPts val="4993"/>
              </a:lnSpc>
              <a:buFont typeface="Arial"/>
              <a:buChar char="⚬"/>
            </a:pPr>
            <a:r>
              <a:rPr lang="en-US" sz="3566">
                <a:solidFill>
                  <a:srgbClr val="FFFFFF"/>
                </a:solidFill>
                <a:latin typeface="Solway"/>
              </a:rPr>
              <a:t>Significantly reduces time and effort in music creation.</a:t>
            </a:r>
          </a:p>
          <a:p>
            <a:pPr marL="1540185" lvl="2" indent="-513395">
              <a:lnSpc>
                <a:spcPts val="4993"/>
              </a:lnSpc>
              <a:buFont typeface="Arial"/>
              <a:buChar char="⚬"/>
            </a:pPr>
            <a:r>
              <a:rPr lang="en-US" sz="3566">
                <a:solidFill>
                  <a:srgbClr val="FFFFFF"/>
                </a:solidFill>
                <a:latin typeface="Solway"/>
              </a:rPr>
              <a:t>Processes large amounts of data efficiently for composition.</a:t>
            </a:r>
          </a:p>
          <a:p>
            <a:pPr marL="770093" lvl="1" indent="-385046">
              <a:lnSpc>
                <a:spcPts val="4993"/>
              </a:lnSpc>
              <a:buFont typeface="Arial"/>
              <a:buChar char="•"/>
            </a:pPr>
            <a:r>
              <a:rPr lang="en-US" sz="3566">
                <a:solidFill>
                  <a:srgbClr val="FFFFFF"/>
                </a:solidFill>
                <a:latin typeface="Solway"/>
              </a:rPr>
              <a:t>Variety and Diversity:</a:t>
            </a:r>
          </a:p>
          <a:p>
            <a:pPr marL="1540185" lvl="2" indent="-513395">
              <a:lnSpc>
                <a:spcPts val="4993"/>
              </a:lnSpc>
              <a:buFont typeface="Arial"/>
              <a:buChar char="⚬"/>
            </a:pPr>
            <a:r>
              <a:rPr lang="en-US" sz="3566">
                <a:solidFill>
                  <a:srgbClr val="FFFFFF"/>
                </a:solidFill>
                <a:latin typeface="Solway"/>
              </a:rPr>
              <a:t>Explores diverse music styles and genres.</a:t>
            </a:r>
          </a:p>
          <a:p>
            <a:pPr marL="1540185" lvl="2" indent="-513395">
              <a:lnSpc>
                <a:spcPts val="4993"/>
              </a:lnSpc>
              <a:buFont typeface="Arial"/>
              <a:buChar char="⚬"/>
            </a:pPr>
            <a:r>
              <a:rPr lang="en-US" sz="3566">
                <a:solidFill>
                  <a:srgbClr val="FFFFFF"/>
                </a:solidFill>
                <a:latin typeface="Solway"/>
              </a:rPr>
              <a:t>Creates compositions catering to different tastes and preferences.</a:t>
            </a:r>
          </a:p>
          <a:p>
            <a:pPr>
              <a:lnSpc>
                <a:spcPts val="4993"/>
              </a:lnSpc>
              <a:spcBef>
                <a:spcPct val="0"/>
              </a:spcBef>
            </a:pPr>
            <a:endParaRPr lang="en-US" sz="3566">
              <a:solidFill>
                <a:srgbClr val="FFFFFF"/>
              </a:solidFill>
              <a:latin typeface="Solway"/>
            </a:endParaRPr>
          </a:p>
          <a:p>
            <a:pPr>
              <a:lnSpc>
                <a:spcPts val="4993"/>
              </a:lnSpc>
              <a:spcBef>
                <a:spcPct val="0"/>
              </a:spcBef>
            </a:pPr>
            <a:endParaRPr lang="en-US" sz="3566">
              <a:solidFill>
                <a:srgbClr val="FFFFFF"/>
              </a:solidFill>
              <a:latin typeface="Solway"/>
            </a:endParaRPr>
          </a:p>
        </p:txBody>
      </p:sp>
      <p:sp>
        <p:nvSpPr>
          <p:cNvPr id="6" name="Freeform 6"/>
          <p:cNvSpPr/>
          <p:nvPr/>
        </p:nvSpPr>
        <p:spPr>
          <a:xfrm>
            <a:off x="288377" y="8517977"/>
            <a:ext cx="1480647" cy="1480647"/>
          </a:xfrm>
          <a:custGeom>
            <a:avLst/>
            <a:gdLst/>
            <a:ahLst/>
            <a:cxnLst/>
            <a:rect l="l" t="t" r="r" b="b"/>
            <a:pathLst>
              <a:path w="1480647" h="1480647">
                <a:moveTo>
                  <a:pt x="0" y="0"/>
                </a:moveTo>
                <a:lnTo>
                  <a:pt x="1480646" y="0"/>
                </a:lnTo>
                <a:lnTo>
                  <a:pt x="1480646" y="1480646"/>
                </a:lnTo>
                <a:lnTo>
                  <a:pt x="0" y="1480646"/>
                </a:lnTo>
                <a:lnTo>
                  <a:pt x="0" y="0"/>
                </a:lnTo>
                <a:close/>
              </a:path>
            </a:pathLst>
          </a:custGeom>
          <a:blipFill>
            <a:blip r:embed="rId5">
              <a:alphaModFix amt="49000"/>
              <a:extLst>
                <a:ext uri="{96DAC541-7B7A-43D3-8B79-37D633B846F1}">
                  <asvg:svgBlip xmlns:asvg="http://schemas.microsoft.com/office/drawing/2016/SVG/main" xmlns="" r:embed="rId6"/>
                </a:ext>
              </a:extLst>
            </a:blip>
            <a:stretch>
              <a:fillRect/>
            </a:stretch>
          </a:blipFill>
        </p:spPr>
      </p:sp>
      <p:sp>
        <p:nvSpPr>
          <p:cNvPr id="7" name="TextBox 7"/>
          <p:cNvSpPr txBox="1"/>
          <p:nvPr/>
        </p:nvSpPr>
        <p:spPr>
          <a:xfrm>
            <a:off x="4438153" y="885825"/>
            <a:ext cx="9411693" cy="1276350"/>
          </a:xfrm>
          <a:prstGeom prst="rect">
            <a:avLst/>
          </a:prstGeom>
        </p:spPr>
        <p:txBody>
          <a:bodyPr lIns="0" tIns="0" rIns="0" bIns="0" rtlCol="0" anchor="t">
            <a:spAutoFit/>
          </a:bodyPr>
          <a:lstStyle/>
          <a:p>
            <a:pPr>
              <a:lnSpc>
                <a:spcPts val="10499"/>
              </a:lnSpc>
              <a:spcBef>
                <a:spcPct val="0"/>
              </a:spcBef>
            </a:pPr>
            <a:r>
              <a:rPr lang="en-US" sz="7499">
                <a:solidFill>
                  <a:srgbClr val="FFFFFF"/>
                </a:solidFill>
                <a:latin typeface="Bebas Neue Bold"/>
              </a:rPr>
              <a:t>benefits of the application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rot="10007175">
            <a:off x="-4107554" y="-809813"/>
            <a:ext cx="8744236" cy="1912802"/>
          </a:xfrm>
          <a:custGeom>
            <a:avLst/>
            <a:gdLst/>
            <a:ahLst/>
            <a:cxnLst/>
            <a:rect l="l" t="t" r="r" b="b"/>
            <a:pathLst>
              <a:path w="8744236" h="1912802">
                <a:moveTo>
                  <a:pt x="0" y="0"/>
                </a:moveTo>
                <a:lnTo>
                  <a:pt x="8744236" y="0"/>
                </a:lnTo>
                <a:lnTo>
                  <a:pt x="8744236" y="1912802"/>
                </a:lnTo>
                <a:lnTo>
                  <a:pt x="0" y="1912802"/>
                </a:lnTo>
                <a:lnTo>
                  <a:pt x="0" y="0"/>
                </a:lnTo>
                <a:close/>
              </a:path>
            </a:pathLst>
          </a:custGeom>
          <a:blipFill>
            <a:blip r:embed="rId3"/>
            <a:stretch>
              <a:fillRect/>
            </a:stretch>
          </a:blipFill>
        </p:spPr>
      </p:sp>
      <p:sp>
        <p:nvSpPr>
          <p:cNvPr id="4" name="Freeform 4"/>
          <p:cNvSpPr/>
          <p:nvPr/>
        </p:nvSpPr>
        <p:spPr>
          <a:xfrm rot="-10193113">
            <a:off x="10353541" y="-1524542"/>
            <a:ext cx="10985533" cy="2118639"/>
          </a:xfrm>
          <a:custGeom>
            <a:avLst/>
            <a:gdLst/>
            <a:ahLst/>
            <a:cxnLst/>
            <a:rect l="l" t="t" r="r" b="b"/>
            <a:pathLst>
              <a:path w="10985533" h="2118639">
                <a:moveTo>
                  <a:pt x="0" y="0"/>
                </a:moveTo>
                <a:lnTo>
                  <a:pt x="10985534" y="0"/>
                </a:lnTo>
                <a:lnTo>
                  <a:pt x="10985534" y="2118639"/>
                </a:lnTo>
                <a:lnTo>
                  <a:pt x="0" y="2118639"/>
                </a:lnTo>
                <a:lnTo>
                  <a:pt x="0" y="0"/>
                </a:lnTo>
                <a:close/>
              </a:path>
            </a:pathLst>
          </a:custGeom>
          <a:blipFill>
            <a:blip r:embed="rId4"/>
            <a:stretch>
              <a:fillRect/>
            </a:stretch>
          </a:blipFill>
        </p:spPr>
      </p:sp>
      <p:sp>
        <p:nvSpPr>
          <p:cNvPr id="5" name="TextBox 5"/>
          <p:cNvSpPr txBox="1"/>
          <p:nvPr/>
        </p:nvSpPr>
        <p:spPr>
          <a:xfrm>
            <a:off x="1798791" y="1545610"/>
            <a:ext cx="14690419" cy="1276350"/>
          </a:xfrm>
          <a:prstGeom prst="rect">
            <a:avLst/>
          </a:prstGeom>
        </p:spPr>
        <p:txBody>
          <a:bodyPr lIns="0" tIns="0" rIns="0" bIns="0" rtlCol="0" anchor="t">
            <a:spAutoFit/>
          </a:bodyPr>
          <a:lstStyle/>
          <a:p>
            <a:pPr algn="ctr">
              <a:lnSpc>
                <a:spcPts val="10499"/>
              </a:lnSpc>
              <a:spcBef>
                <a:spcPct val="0"/>
              </a:spcBef>
            </a:pPr>
            <a:r>
              <a:rPr lang="en-US" sz="7499">
                <a:solidFill>
                  <a:srgbClr val="E41F1F"/>
                </a:solidFill>
                <a:latin typeface="Bebas Neue Bold"/>
              </a:rPr>
              <a:t>Conclusion</a:t>
            </a:r>
          </a:p>
        </p:txBody>
      </p:sp>
      <p:sp>
        <p:nvSpPr>
          <p:cNvPr id="6" name="Freeform 6"/>
          <p:cNvSpPr/>
          <p:nvPr/>
        </p:nvSpPr>
        <p:spPr>
          <a:xfrm rot="-792824">
            <a:off x="13614770" y="9273449"/>
            <a:ext cx="8744236" cy="1912802"/>
          </a:xfrm>
          <a:custGeom>
            <a:avLst/>
            <a:gdLst/>
            <a:ahLst/>
            <a:cxnLst/>
            <a:rect l="l" t="t" r="r" b="b"/>
            <a:pathLst>
              <a:path w="8744236" h="1912802">
                <a:moveTo>
                  <a:pt x="0" y="0"/>
                </a:moveTo>
                <a:lnTo>
                  <a:pt x="8744236" y="0"/>
                </a:lnTo>
                <a:lnTo>
                  <a:pt x="8744236" y="1912802"/>
                </a:lnTo>
                <a:lnTo>
                  <a:pt x="0" y="1912802"/>
                </a:lnTo>
                <a:lnTo>
                  <a:pt x="0" y="0"/>
                </a:lnTo>
                <a:close/>
              </a:path>
            </a:pathLst>
          </a:custGeom>
          <a:blipFill>
            <a:blip r:embed="rId3"/>
            <a:stretch>
              <a:fillRect/>
            </a:stretch>
          </a:blipFill>
        </p:spPr>
      </p:sp>
      <p:sp>
        <p:nvSpPr>
          <p:cNvPr id="7" name="Freeform 7"/>
          <p:cNvSpPr/>
          <p:nvPr/>
        </p:nvSpPr>
        <p:spPr>
          <a:xfrm rot="606886">
            <a:off x="-2471738" y="9968198"/>
            <a:ext cx="10985533" cy="2118639"/>
          </a:xfrm>
          <a:custGeom>
            <a:avLst/>
            <a:gdLst/>
            <a:ahLst/>
            <a:cxnLst/>
            <a:rect l="l" t="t" r="r" b="b"/>
            <a:pathLst>
              <a:path w="10985533" h="2118639">
                <a:moveTo>
                  <a:pt x="0" y="0"/>
                </a:moveTo>
                <a:lnTo>
                  <a:pt x="10985533" y="0"/>
                </a:lnTo>
                <a:lnTo>
                  <a:pt x="10985533" y="2118639"/>
                </a:lnTo>
                <a:lnTo>
                  <a:pt x="0" y="2118639"/>
                </a:lnTo>
                <a:lnTo>
                  <a:pt x="0" y="0"/>
                </a:lnTo>
                <a:close/>
              </a:path>
            </a:pathLst>
          </a:custGeom>
          <a:blipFill>
            <a:blip r:embed="rId4"/>
            <a:stretch>
              <a:fillRect/>
            </a:stretch>
          </a:blipFill>
        </p:spPr>
      </p:sp>
      <p:sp>
        <p:nvSpPr>
          <p:cNvPr id="8" name="TextBox 8"/>
          <p:cNvSpPr txBox="1"/>
          <p:nvPr/>
        </p:nvSpPr>
        <p:spPr>
          <a:xfrm>
            <a:off x="1549737" y="3438646"/>
            <a:ext cx="15188525" cy="3738451"/>
          </a:xfrm>
          <a:prstGeom prst="rect">
            <a:avLst/>
          </a:prstGeom>
        </p:spPr>
        <p:txBody>
          <a:bodyPr lIns="0" tIns="0" rIns="0" bIns="0" rtlCol="0" anchor="t">
            <a:spAutoFit/>
          </a:bodyPr>
          <a:lstStyle/>
          <a:p>
            <a:pPr algn="just">
              <a:lnSpc>
                <a:spcPts val="4993"/>
              </a:lnSpc>
              <a:spcBef>
                <a:spcPct val="0"/>
              </a:spcBef>
            </a:pPr>
            <a:r>
              <a:rPr lang="en-US" sz="3566">
                <a:solidFill>
                  <a:srgbClr val="FFFFFF"/>
                </a:solidFill>
                <a:latin typeface="Open Sans"/>
              </a:rPr>
              <a:t>Although algorithmic composition has made significant progress, the quest for true creativity and optimal combination of methods remains an ongoing challenge. The field of algorithmic composition has made significant progress in automating various tasks related to musical composition, including melody generation, harmonization, counterpoint, and orchestration.</a:t>
            </a:r>
          </a:p>
        </p:txBody>
      </p:sp>
      <p:sp>
        <p:nvSpPr>
          <p:cNvPr id="9" name="TextBox 9"/>
          <p:cNvSpPr txBox="1"/>
          <p:nvPr/>
        </p:nvSpPr>
        <p:spPr>
          <a:xfrm>
            <a:off x="15455354" y="962025"/>
            <a:ext cx="1803946"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a:rPr>
              <a:t>CSF3253</a:t>
            </a:r>
          </a:p>
        </p:txBody>
      </p:sp>
      <p:sp>
        <p:nvSpPr>
          <p:cNvPr id="10" name="Freeform 10"/>
          <p:cNvSpPr/>
          <p:nvPr/>
        </p:nvSpPr>
        <p:spPr>
          <a:xfrm>
            <a:off x="287513" y="6962620"/>
            <a:ext cx="2304288" cy="4114800"/>
          </a:xfrm>
          <a:custGeom>
            <a:avLst/>
            <a:gdLst/>
            <a:ahLst/>
            <a:cxnLst/>
            <a:rect l="l" t="t" r="r" b="b"/>
            <a:pathLst>
              <a:path w="2304288" h="4114800">
                <a:moveTo>
                  <a:pt x="0" y="0"/>
                </a:moveTo>
                <a:lnTo>
                  <a:pt x="2304288" y="0"/>
                </a:lnTo>
                <a:lnTo>
                  <a:pt x="2304288" y="4114800"/>
                </a:lnTo>
                <a:lnTo>
                  <a:pt x="0" y="4114800"/>
                </a:lnTo>
                <a:lnTo>
                  <a:pt x="0" y="0"/>
                </a:lnTo>
                <a:close/>
              </a:path>
            </a:pathLst>
          </a:custGeom>
          <a:blipFill>
            <a:blip r:embed="rId5">
              <a:alphaModFix amt="26000"/>
              <a:extLst>
                <a:ext uri="{96DAC541-7B7A-43D3-8B79-37D633B846F1}">
                  <asvg:svgBlip xmlns:asvg="http://schemas.microsoft.com/office/drawing/2016/SVG/main" xmlns="" r:embed="rId6"/>
                </a:ext>
              </a:extLst>
            </a:blip>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TextBox 3"/>
          <p:cNvSpPr txBox="1"/>
          <p:nvPr/>
        </p:nvSpPr>
        <p:spPr>
          <a:xfrm>
            <a:off x="939761" y="3802858"/>
            <a:ext cx="16230600" cy="2608006"/>
          </a:xfrm>
          <a:prstGeom prst="rect">
            <a:avLst/>
          </a:prstGeom>
        </p:spPr>
        <p:txBody>
          <a:bodyPr lIns="0" tIns="0" rIns="0" bIns="0" rtlCol="0" anchor="t">
            <a:spAutoFit/>
          </a:bodyPr>
          <a:lstStyle/>
          <a:p>
            <a:pPr algn="ctr">
              <a:lnSpc>
                <a:spcPts val="21101"/>
              </a:lnSpc>
              <a:spcBef>
                <a:spcPct val="0"/>
              </a:spcBef>
            </a:pPr>
            <a:r>
              <a:rPr lang="en-US" sz="15072">
                <a:solidFill>
                  <a:srgbClr val="E41F1F"/>
                </a:solidFill>
                <a:latin typeface="Bebas Neue Bold"/>
              </a:rPr>
              <a:t>Thank YOU</a:t>
            </a:r>
          </a:p>
        </p:txBody>
      </p:sp>
      <p:sp>
        <p:nvSpPr>
          <p:cNvPr id="4" name="Freeform 4"/>
          <p:cNvSpPr/>
          <p:nvPr/>
        </p:nvSpPr>
        <p:spPr>
          <a:xfrm rot="-792824">
            <a:off x="13614770" y="9330599"/>
            <a:ext cx="8744236" cy="1912802"/>
          </a:xfrm>
          <a:custGeom>
            <a:avLst/>
            <a:gdLst/>
            <a:ahLst/>
            <a:cxnLst/>
            <a:rect l="l" t="t" r="r" b="b"/>
            <a:pathLst>
              <a:path w="8744236" h="1912802">
                <a:moveTo>
                  <a:pt x="0" y="0"/>
                </a:moveTo>
                <a:lnTo>
                  <a:pt x="8744236" y="0"/>
                </a:lnTo>
                <a:lnTo>
                  <a:pt x="8744236" y="1912802"/>
                </a:lnTo>
                <a:lnTo>
                  <a:pt x="0" y="1912802"/>
                </a:lnTo>
                <a:lnTo>
                  <a:pt x="0" y="0"/>
                </a:lnTo>
                <a:close/>
              </a:path>
            </a:pathLst>
          </a:custGeom>
          <a:blipFill>
            <a:blip r:embed="rId3"/>
            <a:stretch>
              <a:fillRect/>
            </a:stretch>
          </a:blipFill>
        </p:spPr>
      </p:sp>
      <p:sp>
        <p:nvSpPr>
          <p:cNvPr id="5" name="Freeform 5"/>
          <p:cNvSpPr/>
          <p:nvPr/>
        </p:nvSpPr>
        <p:spPr>
          <a:xfrm rot="606886">
            <a:off x="-3087623" y="9839491"/>
            <a:ext cx="10985533" cy="2118639"/>
          </a:xfrm>
          <a:custGeom>
            <a:avLst/>
            <a:gdLst/>
            <a:ahLst/>
            <a:cxnLst/>
            <a:rect l="l" t="t" r="r" b="b"/>
            <a:pathLst>
              <a:path w="10985533" h="2118639">
                <a:moveTo>
                  <a:pt x="0" y="0"/>
                </a:moveTo>
                <a:lnTo>
                  <a:pt x="10985534" y="0"/>
                </a:lnTo>
                <a:lnTo>
                  <a:pt x="10985534" y="2118639"/>
                </a:lnTo>
                <a:lnTo>
                  <a:pt x="0" y="2118639"/>
                </a:lnTo>
                <a:lnTo>
                  <a:pt x="0" y="0"/>
                </a:lnTo>
                <a:close/>
              </a:path>
            </a:pathLst>
          </a:custGeom>
          <a:blipFill>
            <a:blip r:embed="rId4"/>
            <a:stretch>
              <a:fillRect/>
            </a:stretch>
          </a:blipFill>
        </p:spPr>
      </p:sp>
      <p:sp>
        <p:nvSpPr>
          <p:cNvPr id="6" name="Freeform 6"/>
          <p:cNvSpPr/>
          <p:nvPr/>
        </p:nvSpPr>
        <p:spPr>
          <a:xfrm>
            <a:off x="1117639" y="4804255"/>
            <a:ext cx="900487" cy="900487"/>
          </a:xfrm>
          <a:custGeom>
            <a:avLst/>
            <a:gdLst/>
            <a:ahLst/>
            <a:cxnLst/>
            <a:rect l="l" t="t" r="r" b="b"/>
            <a:pathLst>
              <a:path w="900487" h="900487">
                <a:moveTo>
                  <a:pt x="0" y="0"/>
                </a:moveTo>
                <a:lnTo>
                  <a:pt x="900487" y="0"/>
                </a:lnTo>
                <a:lnTo>
                  <a:pt x="900487" y="900487"/>
                </a:lnTo>
                <a:lnTo>
                  <a:pt x="0" y="90048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7" name="Freeform 7"/>
          <p:cNvSpPr/>
          <p:nvPr/>
        </p:nvSpPr>
        <p:spPr>
          <a:xfrm>
            <a:off x="1028700" y="4715608"/>
            <a:ext cx="900487" cy="900487"/>
          </a:xfrm>
          <a:custGeom>
            <a:avLst/>
            <a:gdLst/>
            <a:ahLst/>
            <a:cxnLst/>
            <a:rect l="l" t="t" r="r" b="b"/>
            <a:pathLst>
              <a:path w="900487" h="900487">
                <a:moveTo>
                  <a:pt x="0" y="0"/>
                </a:moveTo>
                <a:lnTo>
                  <a:pt x="900487" y="0"/>
                </a:lnTo>
                <a:lnTo>
                  <a:pt x="900487" y="900487"/>
                </a:lnTo>
                <a:lnTo>
                  <a:pt x="0" y="900487"/>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8" name="Freeform 8"/>
          <p:cNvSpPr/>
          <p:nvPr/>
        </p:nvSpPr>
        <p:spPr>
          <a:xfrm>
            <a:off x="16358813" y="4804255"/>
            <a:ext cx="900487" cy="900487"/>
          </a:xfrm>
          <a:custGeom>
            <a:avLst/>
            <a:gdLst/>
            <a:ahLst/>
            <a:cxnLst/>
            <a:rect l="l" t="t" r="r" b="b"/>
            <a:pathLst>
              <a:path w="900487" h="900487">
                <a:moveTo>
                  <a:pt x="0" y="0"/>
                </a:moveTo>
                <a:lnTo>
                  <a:pt x="900487" y="0"/>
                </a:lnTo>
                <a:lnTo>
                  <a:pt x="900487" y="900487"/>
                </a:lnTo>
                <a:lnTo>
                  <a:pt x="0" y="900487"/>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9" name="Freeform 9"/>
          <p:cNvSpPr/>
          <p:nvPr/>
        </p:nvSpPr>
        <p:spPr>
          <a:xfrm>
            <a:off x="16269874" y="4715608"/>
            <a:ext cx="900487" cy="900487"/>
          </a:xfrm>
          <a:custGeom>
            <a:avLst/>
            <a:gdLst/>
            <a:ahLst/>
            <a:cxnLst/>
            <a:rect l="l" t="t" r="r" b="b"/>
            <a:pathLst>
              <a:path w="900487" h="900487">
                <a:moveTo>
                  <a:pt x="0" y="0"/>
                </a:moveTo>
                <a:lnTo>
                  <a:pt x="900487" y="0"/>
                </a:lnTo>
                <a:lnTo>
                  <a:pt x="900487" y="900487"/>
                </a:lnTo>
                <a:lnTo>
                  <a:pt x="0" y="900487"/>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10" name="Freeform 10"/>
          <p:cNvSpPr/>
          <p:nvPr/>
        </p:nvSpPr>
        <p:spPr>
          <a:xfrm>
            <a:off x="4210926" y="6833913"/>
            <a:ext cx="4206580" cy="4114800"/>
          </a:xfrm>
          <a:custGeom>
            <a:avLst/>
            <a:gdLst/>
            <a:ahLst/>
            <a:cxnLst/>
            <a:rect l="l" t="t" r="r" b="b"/>
            <a:pathLst>
              <a:path w="4206580" h="4114800">
                <a:moveTo>
                  <a:pt x="0" y="0"/>
                </a:moveTo>
                <a:lnTo>
                  <a:pt x="4206580" y="0"/>
                </a:lnTo>
                <a:lnTo>
                  <a:pt x="4206580" y="4114800"/>
                </a:lnTo>
                <a:lnTo>
                  <a:pt x="0" y="4114800"/>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sp>
      <p:sp>
        <p:nvSpPr>
          <p:cNvPr id="11" name="TextBox 11"/>
          <p:cNvSpPr txBox="1"/>
          <p:nvPr/>
        </p:nvSpPr>
        <p:spPr>
          <a:xfrm>
            <a:off x="15455354" y="962025"/>
            <a:ext cx="1803946" cy="580390"/>
          </a:xfrm>
          <a:prstGeom prst="rect">
            <a:avLst/>
          </a:prstGeom>
        </p:spPr>
        <p:txBody>
          <a:bodyPr lIns="0" tIns="0" rIns="0" bIns="0" rtlCol="0" anchor="t">
            <a:spAutoFit/>
          </a:bodyPr>
          <a:lstStyle/>
          <a:p>
            <a:pPr algn="ctr">
              <a:lnSpc>
                <a:spcPts val="4759"/>
              </a:lnSpc>
            </a:pPr>
            <a:r>
              <a:rPr lang="en-US" sz="3399">
                <a:solidFill>
                  <a:srgbClr val="FFFFFF"/>
                </a:solidFill>
                <a:latin typeface="Canva Sans"/>
              </a:rPr>
              <a:t>CSF3253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476</Words>
  <Application>Microsoft Office PowerPoint</Application>
  <PresentationFormat>Custom</PresentationFormat>
  <Paragraphs>44</Paragraphs>
  <Slides>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vt:i4>
      </vt:variant>
    </vt:vector>
  </HeadingPairs>
  <TitlesOfParts>
    <vt:vector size="19" baseType="lpstr">
      <vt:lpstr>Arial</vt:lpstr>
      <vt:lpstr>Calibri</vt:lpstr>
      <vt:lpstr>Canva Sans Bold</vt:lpstr>
      <vt:lpstr>ABeeZee</vt:lpstr>
      <vt:lpstr>Canva Sans</vt:lpstr>
      <vt:lpstr>Open Sans Bold</vt:lpstr>
      <vt:lpstr>Solway</vt:lpstr>
      <vt:lpstr>Open Sans Bold Italics</vt:lpstr>
      <vt:lpstr>Bebas Neue Bold</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White Ripped Paper Rock Music Presentation</dc:title>
  <cp:lastModifiedBy>user1</cp:lastModifiedBy>
  <cp:revision>2</cp:revision>
  <dcterms:created xsi:type="dcterms:W3CDTF">2006-08-16T00:00:00Z</dcterms:created>
  <dcterms:modified xsi:type="dcterms:W3CDTF">2024-01-15T04:25:26Z</dcterms:modified>
  <dc:identifier>DAF52JvbPAY</dc:identifier>
</cp:coreProperties>
</file>

<file path=docProps/thumbnail.jpeg>
</file>